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416" r:id="rId2"/>
    <p:sldId id="371" r:id="rId3"/>
    <p:sldId id="467" r:id="rId4"/>
    <p:sldId id="469" r:id="rId5"/>
    <p:sldId id="468" r:id="rId6"/>
    <p:sldId id="417" r:id="rId7"/>
    <p:sldId id="437" r:id="rId8"/>
    <p:sldId id="448" r:id="rId9"/>
    <p:sldId id="464" r:id="rId10"/>
    <p:sldId id="424" r:id="rId11"/>
    <p:sldId id="432" r:id="rId12"/>
    <p:sldId id="449" r:id="rId13"/>
    <p:sldId id="376" r:id="rId14"/>
    <p:sldId id="387" r:id="rId15"/>
    <p:sldId id="427" r:id="rId16"/>
    <p:sldId id="388" r:id="rId17"/>
    <p:sldId id="426" r:id="rId18"/>
    <p:sldId id="446" r:id="rId19"/>
    <p:sldId id="379" r:id="rId20"/>
    <p:sldId id="450" r:id="rId21"/>
    <p:sldId id="380" r:id="rId22"/>
    <p:sldId id="418" r:id="rId23"/>
    <p:sldId id="381" r:id="rId24"/>
    <p:sldId id="435" r:id="rId25"/>
    <p:sldId id="465" r:id="rId26"/>
    <p:sldId id="382" r:id="rId27"/>
    <p:sldId id="383" r:id="rId28"/>
    <p:sldId id="384" r:id="rId29"/>
    <p:sldId id="460" r:id="rId30"/>
    <p:sldId id="385" r:id="rId31"/>
    <p:sldId id="386" r:id="rId32"/>
    <p:sldId id="433" r:id="rId33"/>
    <p:sldId id="447" r:id="rId34"/>
    <p:sldId id="391" r:id="rId35"/>
    <p:sldId id="392" r:id="rId36"/>
    <p:sldId id="399" r:id="rId37"/>
    <p:sldId id="393" r:id="rId38"/>
    <p:sldId id="466" r:id="rId39"/>
    <p:sldId id="451" r:id="rId40"/>
    <p:sldId id="401" r:id="rId41"/>
    <p:sldId id="394" r:id="rId42"/>
    <p:sldId id="402" r:id="rId43"/>
    <p:sldId id="403" r:id="rId44"/>
    <p:sldId id="404" r:id="rId45"/>
    <p:sldId id="474" r:id="rId46"/>
    <p:sldId id="445" r:id="rId47"/>
    <p:sldId id="463" r:id="rId48"/>
    <p:sldId id="473" r:id="rId49"/>
    <p:sldId id="453" r:id="rId50"/>
    <p:sldId id="32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DC47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2" autoAdjust="0"/>
    <p:restoredTop sz="99853" autoAdjust="0"/>
  </p:normalViewPr>
  <p:slideViewPr>
    <p:cSldViewPr>
      <p:cViewPr>
        <p:scale>
          <a:sx n="78" d="100"/>
          <a:sy n="78" d="100"/>
        </p:scale>
        <p:origin x="1168" y="832"/>
      </p:cViewPr>
      <p:guideLst>
        <p:guide orient="horz" pos="2160"/>
        <p:guide pos="3840"/>
      </p:guideLst>
    </p:cSldViewPr>
  </p:slideViewPr>
  <p:outlineViewPr>
    <p:cViewPr>
      <p:scale>
        <a:sx n="33" d="100"/>
        <a:sy n="33" d="100"/>
      </p:scale>
      <p:origin x="0" y="20512"/>
    </p:cViewPr>
  </p:outlineViewPr>
  <p:notesTextViewPr>
    <p:cViewPr>
      <p:scale>
        <a:sx n="100" d="100"/>
        <a:sy n="100" d="100"/>
      </p:scale>
      <p:origin x="0" y="0"/>
    </p:cViewPr>
  </p:notesTextViewPr>
  <p:sorterViewPr>
    <p:cViewPr>
      <p:scale>
        <a:sx n="80" d="100"/>
        <a:sy n="80" d="100"/>
      </p:scale>
      <p:origin x="0" y="6880"/>
    </p:cViewPr>
  </p:sorterViewPr>
  <p:notesViewPr>
    <p:cSldViewPr snapToGrid="0" snapToObjects="1">
      <p:cViewPr varScale="1">
        <p:scale>
          <a:sx n="125" d="100"/>
          <a:sy n="125" d="100"/>
        </p:scale>
        <p:origin x="-236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559546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10/11/17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35784143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403225" y="587375"/>
            <a:ext cx="607060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398463" y="692150"/>
            <a:ext cx="6069012" cy="3414713"/>
          </a:xfrm>
          <a:ln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398463" y="692150"/>
            <a:ext cx="6069012" cy="3414713"/>
          </a:xfrm>
          <a:ln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400050" y="587375"/>
            <a:ext cx="607060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3</a:t>
            </a:fld>
            <a:endParaRPr lang="en-US"/>
          </a:p>
        </p:txBody>
      </p:sp>
    </p:spTree>
    <p:extLst>
      <p:ext uri="{BB962C8B-B14F-4D97-AF65-F5344CB8AC3E}">
        <p14:creationId xmlns:p14="http://schemas.microsoft.com/office/powerpoint/2010/main" val="7691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5</a:t>
            </a:fld>
            <a:endParaRPr lang="en-US"/>
          </a:p>
        </p:txBody>
      </p:sp>
    </p:spTree>
    <p:extLst>
      <p:ext uri="{BB962C8B-B14F-4D97-AF65-F5344CB8AC3E}">
        <p14:creationId xmlns:p14="http://schemas.microsoft.com/office/powerpoint/2010/main" val="21918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9609E201-449D-5F4E-B4CF-BFACCD227F5C}" type="slidenum">
              <a:rPr lang="en-US"/>
              <a:pPr/>
              <a:t>10</a:t>
            </a:fld>
            <a:endParaRPr lang="en-US"/>
          </a:p>
        </p:txBody>
      </p:sp>
      <p:sp>
        <p:nvSpPr>
          <p:cNvPr id="1421314" name="Rectangle 2"/>
          <p:cNvSpPr>
            <a:spLocks noGrp="1" noRot="1" noChangeAspect="1" noChangeArrowheads="1" noTextEdit="1"/>
          </p:cNvSpPr>
          <p:nvPr>
            <p:ph type="sldImg"/>
          </p:nvPr>
        </p:nvSpPr>
        <p:spPr bwMode="auto">
          <a:xfrm>
            <a:off x="382588" y="684213"/>
            <a:ext cx="6094412" cy="3429000"/>
          </a:xfrm>
          <a:prstGeom prst="rect">
            <a:avLst/>
          </a:prstGeom>
          <a:solidFill>
            <a:srgbClr val="FFFFFF"/>
          </a:solidFill>
          <a:ln>
            <a:solidFill>
              <a:srgbClr val="000000"/>
            </a:solidFill>
            <a:miter lim="800000"/>
            <a:headEnd/>
            <a:tailEnd/>
          </a:ln>
        </p:spPr>
      </p:sp>
      <p:sp>
        <p:nvSpPr>
          <p:cNvPr id="1421315"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Why doesn’t DRAM get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403225" y="585788"/>
            <a:ext cx="607218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406400" y="588963"/>
            <a:ext cx="6065838" cy="3413125"/>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71E0F60C-AAEB-5B46-AB00-645EDF60DA4A}" type="slidenum">
              <a:rPr lang="en-US"/>
              <a:pPr/>
              <a:t>15</a:t>
            </a:fld>
            <a:endParaRPr lang="en-US"/>
          </a:p>
        </p:txBody>
      </p:sp>
      <p:sp>
        <p:nvSpPr>
          <p:cNvPr id="1473538" name="Rectangle 1026"/>
          <p:cNvSpPr>
            <a:spLocks noGrp="1" noRot="1" noChangeAspect="1" noChangeArrowheads="1" noTextEdit="1"/>
          </p:cNvSpPr>
          <p:nvPr>
            <p:ph type="sldImg"/>
          </p:nvPr>
        </p:nvSpPr>
        <p:spPr>
          <a:xfrm>
            <a:off x="381000" y="685800"/>
            <a:ext cx="6096000" cy="3429000"/>
          </a:xfrm>
          <a:ln/>
        </p:spPr>
      </p:sp>
      <p:sp>
        <p:nvSpPr>
          <p:cNvPr id="14735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4DE08D0-27BF-5141-89FC-045F5844A55E}" type="slidenum">
              <a:rPr lang="en-US"/>
              <a:pPr/>
              <a:t>17</a:t>
            </a:fld>
            <a:endParaRPr lang="en-US"/>
          </a:p>
        </p:txBody>
      </p:sp>
      <p:sp>
        <p:nvSpPr>
          <p:cNvPr id="1464322" name="Rectangle 1026"/>
          <p:cNvSpPr>
            <a:spLocks noGrp="1" noRot="1" noChangeAspect="1" noChangeArrowheads="1" noTextEdit="1"/>
          </p:cNvSpPr>
          <p:nvPr>
            <p:ph type="sldImg"/>
          </p:nvPr>
        </p:nvSpPr>
        <p:spPr>
          <a:xfrm>
            <a:off x="381000" y="685800"/>
            <a:ext cx="6096000" cy="3429000"/>
          </a:xfrm>
          <a:ln/>
        </p:spPr>
      </p:sp>
      <p:sp>
        <p:nvSpPr>
          <p:cNvPr id="1464323"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Caches Part 1</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r>
              <a:rPr lang="en-US" dirty="0"/>
              <a:t>Instructors:</a:t>
            </a:r>
          </a:p>
          <a:p>
            <a:r>
              <a:rPr lang="en-US" dirty="0" err="1" smtClean="0"/>
              <a:t>Krste</a:t>
            </a:r>
            <a:r>
              <a:rPr lang="en-US" dirty="0" smtClean="0"/>
              <a:t> </a:t>
            </a:r>
            <a:r>
              <a:rPr lang="en-US" dirty="0" err="1" smtClean="0"/>
              <a:t>Asanović</a:t>
            </a:r>
            <a:r>
              <a:rPr lang="en-US" dirty="0" smtClean="0"/>
              <a:t> &amp; Randy H. Katz</a:t>
            </a:r>
            <a:endParaRPr lang="en-US" dirty="0"/>
          </a:p>
          <a:p>
            <a:pPr>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
        <p:nvSpPr>
          <p:cNvPr id="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a:t>
            </a:fld>
            <a:endParaRPr lang="en-US"/>
          </a:p>
        </p:txBody>
      </p:sp>
      <p:sp>
        <p:nvSpPr>
          <p:cNvPr id="4" name="Date Placeholder 3"/>
          <p:cNvSpPr txBox="1">
            <a:spLocks/>
          </p:cNvSpPr>
          <p:nvPr/>
        </p:nvSpPr>
        <p:spPr>
          <a:xfrm>
            <a:off x="7620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25304138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315"/>
          <p:cNvSpPr>
            <a:spLocks noGrp="1"/>
          </p:cNvSpPr>
          <p:nvPr>
            <p:ph type="title"/>
          </p:nvPr>
        </p:nvSpPr>
        <p:spPr/>
        <p:txBody>
          <a:bodyPr>
            <a:normAutofit fontScale="90000"/>
          </a:bodyPr>
          <a:lstStyle/>
          <a:p>
            <a:r>
              <a:rPr lang="en-US" dirty="0" smtClean="0"/>
              <a:t>Processor-DRAM Gap (Latency)</a:t>
            </a:r>
            <a:br>
              <a:rPr lang="en-US" dirty="0" smtClean="0"/>
            </a:br>
            <a:endParaRPr lang="en-US" dirty="0"/>
          </a:p>
        </p:txBody>
      </p:sp>
      <p:sp>
        <p:nvSpPr>
          <p:cNvPr id="1420603" name="Rectangle 315"/>
          <p:cNvSpPr>
            <a:spLocks noChangeArrowheads="1"/>
          </p:cNvSpPr>
          <p:nvPr/>
        </p:nvSpPr>
        <p:spPr bwMode="auto">
          <a:xfrm>
            <a:off x="1828800" y="5410200"/>
            <a:ext cx="8534400" cy="707886"/>
          </a:xfrm>
          <a:prstGeom prst="rect">
            <a:avLst/>
          </a:prstGeom>
          <a:noFill/>
          <a:ln w="25400">
            <a:noFill/>
            <a:miter lim="800000"/>
            <a:headEnd/>
            <a:tailEnd/>
          </a:ln>
          <a:effectLst/>
        </p:spPr>
        <p:txBody>
          <a:bodyPr>
            <a:prstTxWarp prst="textNoShape">
              <a:avLst/>
            </a:prstTxWarp>
            <a:spAutoFit/>
          </a:bodyPr>
          <a:lstStyle/>
          <a:p>
            <a:pPr>
              <a:spcBef>
                <a:spcPct val="0"/>
              </a:spcBef>
            </a:pPr>
            <a:r>
              <a:rPr lang="en-US" sz="2000" dirty="0">
                <a:solidFill>
                  <a:srgbClr val="56127A"/>
                </a:solidFill>
                <a:latin typeface="Calibri"/>
                <a:cs typeface="Calibri"/>
              </a:rPr>
              <a:t>1980 microprocessor executes </a:t>
            </a:r>
            <a:r>
              <a:rPr lang="en-US" sz="2000" b="1" dirty="0">
                <a:solidFill>
                  <a:srgbClr val="56127A"/>
                </a:solidFill>
                <a:latin typeface="Calibri"/>
                <a:cs typeface="Calibri"/>
              </a:rPr>
              <a:t>~one instruction </a:t>
            </a:r>
            <a:r>
              <a:rPr lang="en-US" sz="2000" dirty="0">
                <a:solidFill>
                  <a:srgbClr val="56127A"/>
                </a:solidFill>
                <a:latin typeface="Calibri"/>
                <a:cs typeface="Calibri"/>
              </a:rPr>
              <a:t>in same time as DRAM access</a:t>
            </a:r>
          </a:p>
          <a:p>
            <a:pPr>
              <a:spcBef>
                <a:spcPct val="0"/>
              </a:spcBef>
            </a:pPr>
            <a:r>
              <a:rPr lang="is-IS" sz="2000" dirty="0" smtClean="0">
                <a:solidFill>
                  <a:srgbClr val="56127A"/>
                </a:solidFill>
                <a:latin typeface="Calibri"/>
                <a:cs typeface="Calibri"/>
              </a:rPr>
              <a:t>2017</a:t>
            </a:r>
            <a:r>
              <a:rPr lang="en-US" sz="2000" dirty="0" smtClean="0">
                <a:solidFill>
                  <a:srgbClr val="56127A"/>
                </a:solidFill>
                <a:latin typeface="Calibri"/>
                <a:cs typeface="Calibri"/>
              </a:rPr>
              <a:t> </a:t>
            </a:r>
            <a:r>
              <a:rPr lang="en-US" sz="2000" dirty="0">
                <a:solidFill>
                  <a:srgbClr val="56127A"/>
                </a:solidFill>
                <a:latin typeface="Calibri"/>
                <a:cs typeface="Calibri"/>
              </a:rPr>
              <a:t>microprocessor executes </a:t>
            </a:r>
            <a:r>
              <a:rPr lang="en-US" sz="2000" b="1" dirty="0">
                <a:solidFill>
                  <a:srgbClr val="56127A"/>
                </a:solidFill>
                <a:latin typeface="Calibri"/>
                <a:cs typeface="Calibri"/>
              </a:rPr>
              <a:t>~1000 instructions </a:t>
            </a:r>
            <a:r>
              <a:rPr lang="en-US" sz="2000" dirty="0">
                <a:solidFill>
                  <a:srgbClr val="56127A"/>
                </a:solidFill>
                <a:latin typeface="Calibri"/>
                <a:cs typeface="Calibri"/>
              </a:rPr>
              <a:t>in same time as DRAM access</a:t>
            </a:r>
          </a:p>
        </p:txBody>
      </p:sp>
      <p:sp>
        <p:nvSpPr>
          <p:cNvPr id="2" name="TextBox 1"/>
          <p:cNvSpPr txBox="1"/>
          <p:nvPr/>
        </p:nvSpPr>
        <p:spPr>
          <a:xfrm>
            <a:off x="1981201" y="6019801"/>
            <a:ext cx="8209461" cy="461665"/>
          </a:xfrm>
          <a:prstGeom prst="rect">
            <a:avLst/>
          </a:prstGeom>
          <a:noFill/>
        </p:spPr>
        <p:txBody>
          <a:bodyPr wrap="none" rtlCol="0">
            <a:spAutoFit/>
          </a:bodyPr>
          <a:lstStyle/>
          <a:p>
            <a:r>
              <a:rPr lang="en-US" sz="2400" b="1" i="1" dirty="0"/>
              <a:t>Slow DRAM access has disastrous impact on CPU performance! </a:t>
            </a:r>
          </a:p>
        </p:txBody>
      </p:sp>
      <p:sp>
        <p:nvSpPr>
          <p:cNvPr id="31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31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320"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5516"/>
          <a:stretch/>
        </p:blipFill>
        <p:spPr>
          <a:xfrm>
            <a:off x="1524000" y="914400"/>
            <a:ext cx="9144000" cy="4546600"/>
          </a:xfrm>
          <a:prstGeom prst="rect">
            <a:avLst/>
          </a:prstGeom>
        </p:spPr>
      </p:pic>
    </p:spTree>
    <p:extLst>
      <p:ext uri="{BB962C8B-B14F-4D97-AF65-F5344CB8AC3E}">
        <p14:creationId xmlns:p14="http://schemas.microsoft.com/office/powerpoint/2010/main" val="23222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0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60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Library Analogy</a:t>
            </a:r>
            <a:endParaRPr lang="en-US" dirty="0"/>
          </a:p>
        </p:txBody>
      </p:sp>
      <p:sp>
        <p:nvSpPr>
          <p:cNvPr id="3" name="Content Placeholder 2"/>
          <p:cNvSpPr>
            <a:spLocks noGrp="1"/>
          </p:cNvSpPr>
          <p:nvPr>
            <p:ph idx="1"/>
          </p:nvPr>
        </p:nvSpPr>
        <p:spPr>
          <a:xfrm>
            <a:off x="762000" y="1371600"/>
            <a:ext cx="7543800" cy="5105400"/>
          </a:xfrm>
        </p:spPr>
        <p:txBody>
          <a:bodyPr>
            <a:normAutofit fontScale="92500" lnSpcReduction="20000"/>
          </a:bodyPr>
          <a:lstStyle/>
          <a:p>
            <a:r>
              <a:rPr lang="en-US" dirty="0" smtClean="0"/>
              <a:t>Write a report using library books</a:t>
            </a:r>
          </a:p>
          <a:p>
            <a:pPr lvl="1"/>
            <a:r>
              <a:rPr lang="en-US" dirty="0" smtClean="0"/>
              <a:t>E.g., works of J.D. Salinger</a:t>
            </a:r>
          </a:p>
          <a:p>
            <a:r>
              <a:rPr lang="en-US" dirty="0" smtClean="0"/>
              <a:t>Go to library, look up relevant books, fetch from stacks,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11</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600" y="1371600"/>
            <a:ext cx="2438400" cy="3582589"/>
          </a:xfrm>
          <a:prstGeom prst="rect">
            <a:avLst/>
          </a:prstGeom>
        </p:spPr>
      </p:pic>
    </p:spTree>
    <p:extLst>
      <p:ext uri="{BB962C8B-B14F-4D97-AF65-F5344CB8AC3E}">
        <p14:creationId xmlns:p14="http://schemas.microsoft.com/office/powerpoint/2010/main" val="13222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Memory Hierarchy and Latency</a:t>
            </a:r>
          </a:p>
          <a:p>
            <a:r>
              <a:rPr lang="en-US" dirty="0" smtClean="0"/>
              <a:t>Caches Principles</a:t>
            </a:r>
          </a:p>
          <a:p>
            <a:r>
              <a:rPr lang="en-US" dirty="0" smtClean="0">
                <a:solidFill>
                  <a:srgbClr val="D9D9D9"/>
                </a:solidFill>
              </a:rPr>
              <a:t>Basic Cache Organization</a:t>
            </a:r>
          </a:p>
          <a:p>
            <a:r>
              <a:rPr lang="en-US" dirty="0" smtClean="0">
                <a:solidFill>
                  <a:srgbClr val="D9D9D9"/>
                </a:solidFill>
              </a:rPr>
              <a:t>Different Kinds of Caches</a:t>
            </a:r>
          </a:p>
          <a:p>
            <a:r>
              <a:rPr lang="en-US" dirty="0" smtClean="0">
                <a:solidFill>
                  <a:srgbClr val="D9D9D9"/>
                </a:solidFill>
              </a:rPr>
              <a:t>Write Back vs. Write Through</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12</a:t>
            </a:fld>
            <a:endParaRPr lang="en-US"/>
          </a:p>
        </p:txBody>
      </p:sp>
    </p:spTree>
    <p:extLst>
      <p:ext uri="{BB962C8B-B14F-4D97-AF65-F5344CB8AC3E}">
        <p14:creationId xmlns:p14="http://schemas.microsoft.com/office/powerpoint/2010/main" val="3954848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2152650" y="1144588"/>
            <a:ext cx="7924800" cy="954088"/>
            <a:chOff x="396" y="407"/>
            <a:chExt cx="4992" cy="601"/>
          </a:xfrm>
        </p:grpSpPr>
        <p:sp>
          <p:nvSpPr>
            <p:cNvPr id="2842628" name="Rectangle 4"/>
            <p:cNvSpPr>
              <a:spLocks noChangeArrowheads="1"/>
            </p:cNvSpPr>
            <p:nvPr/>
          </p:nvSpPr>
          <p:spPr bwMode="auto">
            <a:xfrm>
              <a:off x="396" y="407"/>
              <a:ext cx="4992" cy="265"/>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2228850" y="5527676"/>
            <a:ext cx="7620000" cy="409575"/>
            <a:chOff x="444" y="3168"/>
            <a:chExt cx="4800" cy="258"/>
          </a:xfrm>
        </p:grpSpPr>
        <p:sp>
          <p:nvSpPr>
            <p:cNvPr id="2842631" name="Rectangle 7"/>
            <p:cNvSpPr>
              <a:spLocks noChangeArrowheads="1"/>
            </p:cNvSpPr>
            <p:nvPr/>
          </p:nvSpPr>
          <p:spPr bwMode="auto">
            <a:xfrm>
              <a:off x="828" y="3190"/>
              <a:ext cx="4032" cy="23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7715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latin typeface="+mj-lt"/>
                </a:rPr>
                <a:t>Increasing distance from processor,</a:t>
              </a:r>
              <a:br>
                <a:rPr lang="en-US" sz="2800" dirty="0">
                  <a:latin typeface="+mj-lt"/>
                </a:rPr>
              </a:br>
              <a:r>
                <a:rPr lang="en-US" sz="2800" dirty="0">
                  <a:latin typeface="+mj-lt"/>
                </a:rPr>
                <a:t>decreasing  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2305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 . .</a:t>
                </a:r>
              </a:p>
            </p:txBody>
          </p:sp>
        </p:grpSp>
      </p:grpSp>
      <p:sp>
        <p:nvSpPr>
          <p:cNvPr id="2842651" name="Text Box 27"/>
          <p:cNvSpPr txBox="1">
            <a:spLocks noChangeArrowheads="1"/>
          </p:cNvSpPr>
          <p:nvPr/>
        </p:nvSpPr>
        <p:spPr bwMode="auto">
          <a:xfrm>
            <a:off x="1895452" y="1736402"/>
            <a:ext cx="1048685" cy="584775"/>
          </a:xfrm>
          <a:prstGeom prst="rect">
            <a:avLst/>
          </a:prstGeom>
          <a:noFill/>
          <a:ln w="12700">
            <a:noFill/>
            <a:miter lim="800000"/>
            <a:headEnd/>
            <a:tailEnd/>
          </a:ln>
          <a:effectLst/>
        </p:spPr>
        <p:txBody>
          <a:bodyPr wrap="none">
            <a:prstTxWarp prst="textNoShape">
              <a:avLst/>
            </a:prstTxWarp>
            <a:spAutoFit/>
          </a:bodyPr>
          <a:lstStyle/>
          <a:p>
            <a:r>
              <a:rPr lang="en-US" sz="3200" i="1" dirty="0">
                <a:latin typeface="+mj-lt"/>
              </a:rPr>
              <a:t>Inner</a:t>
            </a:r>
          </a:p>
        </p:txBody>
      </p:sp>
      <p:sp>
        <p:nvSpPr>
          <p:cNvPr id="2842652" name="Text Box 28"/>
          <p:cNvSpPr txBox="1">
            <a:spLocks noChangeArrowheads="1"/>
          </p:cNvSpPr>
          <p:nvPr/>
        </p:nvSpPr>
        <p:spPr bwMode="auto">
          <a:xfrm>
            <a:off x="1799966" y="4296216"/>
            <a:ext cx="1021433" cy="523220"/>
          </a:xfrm>
          <a:prstGeom prst="rect">
            <a:avLst/>
          </a:prstGeom>
          <a:noFill/>
          <a:ln w="12700">
            <a:noFill/>
            <a:miter lim="800000"/>
            <a:headEnd/>
            <a:tailEnd/>
          </a:ln>
          <a:effectLst/>
        </p:spPr>
        <p:txBody>
          <a:bodyPr wrap="none">
            <a:prstTxWarp prst="textNoShape">
              <a:avLst/>
            </a:prstTxWarp>
            <a:spAutoFit/>
          </a:bodyPr>
          <a:lstStyle/>
          <a:p>
            <a:r>
              <a:rPr lang="en-US" sz="2800" i="1" dirty="0">
                <a:latin typeface="18 VAG Rounded Bold   07390"/>
              </a:rPr>
              <a:t>Outer</a:t>
            </a:r>
          </a:p>
        </p:txBody>
      </p:sp>
      <p:grpSp>
        <p:nvGrpSpPr>
          <p:cNvPr id="10" name="Group 29"/>
          <p:cNvGrpSpPr>
            <a:grpSpLocks/>
          </p:cNvGrpSpPr>
          <p:nvPr/>
        </p:nvGrpSpPr>
        <p:grpSpPr bwMode="auto">
          <a:xfrm>
            <a:off x="1762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2667000" y="5857625"/>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 outer levels the latency goes up</a:t>
            </a:r>
            <a:br>
              <a:rPr lang="en-US" sz="2400" i="1" dirty="0">
                <a:latin typeface="+mj-lt"/>
              </a:rPr>
            </a:br>
            <a:r>
              <a:rPr lang="en-US" sz="2400" i="1" dirty="0">
                <a:latin typeface="+mj-lt"/>
              </a:rPr>
              <a:t> and price per bit goes down. Why?</a:t>
            </a:r>
          </a:p>
        </p:txBody>
      </p:sp>
      <p:sp>
        <p:nvSpPr>
          <p:cNvPr id="3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3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37"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13</a:t>
            </a:fld>
            <a:endParaRPr lang="en-US"/>
          </a:p>
        </p:txBody>
      </p:sp>
    </p:spTree>
    <p:extLst>
      <p:ext uri="{BB962C8B-B14F-4D97-AF65-F5344CB8AC3E}">
        <p14:creationId xmlns:p14="http://schemas.microsoft.com/office/powerpoint/2010/main" val="206080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a:bodyPr>
          <a:lstStyle/>
          <a:p>
            <a:pPr>
              <a:buClr>
                <a:schemeClr val="tx1"/>
              </a:buClr>
            </a:pPr>
            <a:r>
              <a:rPr lang="en-US" i="1" dirty="0" smtClean="0">
                <a:solidFill>
                  <a:srgbClr val="0000FF"/>
                </a:solidFill>
              </a:rPr>
              <a:t>Temporal Locality </a:t>
            </a:r>
            <a:r>
              <a:rPr lang="en-US" dirty="0" smtClean="0"/>
              <a:t>(locality in time)</a:t>
            </a:r>
          </a:p>
          <a:p>
            <a:pPr lvl="1"/>
            <a:r>
              <a:rPr lang="en-US" dirty="0" smtClean="0"/>
              <a:t>Go back to same book on desk multiple times</a:t>
            </a:r>
          </a:p>
          <a:p>
            <a:pPr lvl="1"/>
            <a:r>
              <a:rPr lang="en-US" dirty="0" smtClean="0"/>
              <a:t>If a memory location is referenced, then it will tend to be referenced again soon</a:t>
            </a:r>
          </a:p>
          <a:p>
            <a:pPr>
              <a:buClr>
                <a:schemeClr val="tx1"/>
              </a:buClr>
            </a:pPr>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14</a:t>
            </a:fld>
            <a:endParaRPr lang="en-US"/>
          </a:p>
        </p:txBody>
      </p:sp>
    </p:spTree>
    <p:extLst>
      <p:ext uri="{BB962C8B-B14F-4D97-AF65-F5344CB8AC3E}">
        <p14:creationId xmlns:p14="http://schemas.microsoft.com/office/powerpoint/2010/main" val="317709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1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14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2514" name="Picture 2"/>
          <p:cNvPicPr>
            <a:picLocks noChangeAspect="1" noChangeArrowheads="1"/>
          </p:cNvPicPr>
          <p:nvPr/>
        </p:nvPicPr>
        <p:blipFill>
          <a:blip r:embed="rId3">
            <a:alphaModFix amt="82000"/>
          </a:blip>
          <a:srcRect/>
          <a:stretch>
            <a:fillRect/>
          </a:stretch>
        </p:blipFill>
        <p:spPr bwMode="auto">
          <a:xfrm>
            <a:off x="1968501" y="850901"/>
            <a:ext cx="8442325" cy="5180013"/>
          </a:xfrm>
          <a:prstGeom prst="rect">
            <a:avLst/>
          </a:prstGeom>
          <a:noFill/>
          <a:ln w="25400">
            <a:noFill/>
            <a:miter lim="800000"/>
            <a:headEnd/>
            <a:tailEnd/>
          </a:ln>
          <a:effectLst/>
        </p:spPr>
      </p:pic>
      <p:sp>
        <p:nvSpPr>
          <p:cNvPr id="1472515" name="Rectangle 3"/>
          <p:cNvSpPr>
            <a:spLocks noGrp="1" noChangeArrowheads="1"/>
          </p:cNvSpPr>
          <p:nvPr>
            <p:ph type="title"/>
          </p:nvPr>
        </p:nvSpPr>
        <p:spPr>
          <a:xfrm>
            <a:off x="2070100" y="38100"/>
            <a:ext cx="8064500" cy="812800"/>
          </a:xfrm>
          <a:noFill/>
        </p:spPr>
        <p:txBody>
          <a:bodyPr/>
          <a:lstStyle/>
          <a:p>
            <a:pPr marL="25400">
              <a:tabLst>
                <a:tab pos="317500" algn="l"/>
                <a:tab pos="1231900" algn="l"/>
                <a:tab pos="2146300" algn="l"/>
                <a:tab pos="3060700" algn="l"/>
                <a:tab pos="3975100" algn="l"/>
                <a:tab pos="4889500" algn="l"/>
                <a:tab pos="5803900" algn="l"/>
              </a:tabLst>
            </a:pPr>
            <a:r>
              <a:rPr lang="en-US" dirty="0"/>
              <a:t>Memory Reference Patterns</a:t>
            </a:r>
          </a:p>
        </p:txBody>
      </p:sp>
      <p:sp>
        <p:nvSpPr>
          <p:cNvPr id="1472516" name="Text Box 4"/>
          <p:cNvSpPr txBox="1">
            <a:spLocks noChangeArrowheads="1"/>
          </p:cNvSpPr>
          <p:nvPr/>
        </p:nvSpPr>
        <p:spPr bwMode="auto">
          <a:xfrm>
            <a:off x="2209800" y="6019801"/>
            <a:ext cx="8369300" cy="477823"/>
          </a:xfrm>
          <a:prstGeom prst="rect">
            <a:avLst/>
          </a:prstGeom>
          <a:noFill/>
          <a:ln w="9525">
            <a:noFill/>
            <a:miter lim="800000"/>
            <a:headEnd/>
            <a:tailEnd/>
          </a:ln>
          <a:effectLst/>
        </p:spPr>
        <p:txBody>
          <a:bodyPr wrap="square" lIns="0" tIns="0" rIns="0" bIns="0">
            <a:prstTxWarp prst="textNoShape">
              <a:avLst/>
            </a:prstTxWarp>
            <a:spAutoFit/>
          </a:bodyPr>
          <a:lstStyle/>
          <a:p>
            <a:pPr>
              <a:lnSpc>
                <a:spcPct val="85000"/>
              </a:lnSpc>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latin typeface="Times" charset="0"/>
              </a:rPr>
              <a:t>Donald J. Hatfield, Jeanette Gerald: Program Restructuring for Virtual Memory. </a:t>
            </a:r>
            <a:br>
              <a:rPr lang="en-US" dirty="0">
                <a:latin typeface="Times" charset="0"/>
              </a:rPr>
            </a:br>
            <a:r>
              <a:rPr lang="en-US" dirty="0">
                <a:latin typeface="Times" charset="0"/>
              </a:rPr>
              <a:t>IBM Systems Journal 10(3): 168-192 (1971)</a:t>
            </a:r>
          </a:p>
        </p:txBody>
      </p:sp>
      <p:sp>
        <p:nvSpPr>
          <p:cNvPr id="1472517" name="Text Box 5"/>
          <p:cNvSpPr txBox="1">
            <a:spLocks noChangeArrowheads="1"/>
          </p:cNvSpPr>
          <p:nvPr/>
        </p:nvSpPr>
        <p:spPr bwMode="auto">
          <a:xfrm>
            <a:off x="10949214" y="6096000"/>
            <a:ext cx="633186" cy="166712"/>
          </a:xfrm>
          <a:prstGeom prst="rect">
            <a:avLst/>
          </a:prstGeom>
          <a:noFill/>
          <a:ln w="9525">
            <a:noFill/>
            <a:miter lim="800000"/>
            <a:headEnd/>
            <a:tailEnd/>
          </a:ln>
          <a:effectLst/>
        </p:spPr>
        <p:txBody>
          <a:bodyPr wrap="none" lIns="0" tIns="0" rIns="0" bIns="0">
            <a:prstTxWarp prst="textNoShape">
              <a:avLst/>
            </a:prstTxWarp>
            <a:spAutoFit/>
          </a:bodyPr>
          <a:lstStyle/>
          <a:p>
            <a:pPr algn="ctr">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Time</a:t>
            </a:r>
          </a:p>
        </p:txBody>
      </p:sp>
      <p:sp>
        <p:nvSpPr>
          <p:cNvPr id="1472518" name="Text Box 6"/>
          <p:cNvSpPr txBox="1">
            <a:spLocks noChangeArrowheads="1"/>
          </p:cNvSpPr>
          <p:nvPr/>
        </p:nvSpPr>
        <p:spPr bwMode="auto">
          <a:xfrm rot="16200000">
            <a:off x="-568097" y="3251983"/>
            <a:ext cx="4841877" cy="166712"/>
          </a:xfrm>
          <a:prstGeom prst="rect">
            <a:avLst/>
          </a:prstGeom>
          <a:noFill/>
          <a:ln w="9525">
            <a:noFill/>
            <a:miter lim="800000"/>
            <a:headEnd/>
            <a:tailEnd/>
          </a:ln>
          <a:effectLst/>
        </p:spPr>
        <p:txBody>
          <a:bodyPr wrap="square" lIns="0" tIns="0" rIns="0" bIns="0">
            <a:prstTxWarp prst="textNoShape">
              <a:avLst/>
            </a:prstTxWarp>
            <a:spAutoFit/>
          </a:bodyPr>
          <a:lstStyle/>
          <a:p>
            <a:pPr algn="ctr">
              <a:lnSpc>
                <a:spcPts val="1300"/>
              </a:lnSpc>
              <a:spcBef>
                <a:spcPct val="0"/>
              </a:spcBef>
              <a:tabLst>
                <a:tab pos="596900" algn="l"/>
                <a:tab pos="1511300" algn="l"/>
                <a:tab pos="2425700" algn="l"/>
                <a:tab pos="3340100" algn="l"/>
                <a:tab pos="4254500" algn="l"/>
                <a:tab pos="5168900" algn="l"/>
                <a:tab pos="6083300" algn="l"/>
                <a:tab pos="6997700" algn="l"/>
              </a:tabLst>
            </a:pPr>
            <a:r>
              <a:rPr lang="en-US" sz="2400" b="1" dirty="0">
                <a:solidFill>
                  <a:srgbClr val="053DE8"/>
                </a:solidFill>
                <a:latin typeface="Calibri"/>
                <a:cs typeface="Calibri"/>
              </a:rPr>
              <a:t>Memory Address (one dot per access)</a:t>
            </a:r>
          </a:p>
        </p:txBody>
      </p:sp>
      <p:grpSp>
        <p:nvGrpSpPr>
          <p:cNvPr id="2" name="Group 8"/>
          <p:cNvGrpSpPr>
            <a:grpSpLocks/>
          </p:cNvGrpSpPr>
          <p:nvPr/>
        </p:nvGrpSpPr>
        <p:grpSpPr bwMode="auto">
          <a:xfrm>
            <a:off x="5486401" y="4711700"/>
            <a:ext cx="5014913" cy="1282700"/>
            <a:chOff x="2198" y="2555"/>
            <a:chExt cx="3159" cy="808"/>
          </a:xfrm>
        </p:grpSpPr>
        <p:sp>
          <p:nvSpPr>
            <p:cNvPr id="1472521" name="Freeform 9"/>
            <p:cNvSpPr>
              <a:spLocks/>
            </p:cNvSpPr>
            <p:nvPr/>
          </p:nvSpPr>
          <p:spPr bwMode="auto">
            <a:xfrm>
              <a:off x="2198" y="2555"/>
              <a:ext cx="639" cy="44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2" name="Line 10"/>
            <p:cNvSpPr>
              <a:spLocks noChangeShapeType="1"/>
            </p:cNvSpPr>
            <p:nvPr/>
          </p:nvSpPr>
          <p:spPr bwMode="auto">
            <a:xfrm rot="10800000">
              <a:off x="2846" y="2923"/>
              <a:ext cx="576" cy="120"/>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3" name="Line 11"/>
            <p:cNvSpPr>
              <a:spLocks noChangeShapeType="1"/>
            </p:cNvSpPr>
            <p:nvPr/>
          </p:nvSpPr>
          <p:spPr bwMode="auto">
            <a:xfrm>
              <a:off x="4222" y="3019"/>
              <a:ext cx="448" cy="104"/>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24" name="Freeform 12"/>
            <p:cNvSpPr>
              <a:spLocks/>
            </p:cNvSpPr>
            <p:nvPr/>
          </p:nvSpPr>
          <p:spPr bwMode="auto">
            <a:xfrm>
              <a:off x="4718" y="2763"/>
              <a:ext cx="639" cy="600"/>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5" name="Text Box 13"/>
            <p:cNvSpPr txBox="1">
              <a:spLocks noChangeArrowheads="1"/>
            </p:cNvSpPr>
            <p:nvPr/>
          </p:nvSpPr>
          <p:spPr bwMode="auto">
            <a:xfrm>
              <a:off x="3302" y="2707"/>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Spatial</a:t>
              </a:r>
            </a:p>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Locality</a:t>
              </a:r>
            </a:p>
          </p:txBody>
        </p:sp>
      </p:grpSp>
      <p:grpSp>
        <p:nvGrpSpPr>
          <p:cNvPr id="3" name="Group 15"/>
          <p:cNvGrpSpPr>
            <a:grpSpLocks/>
          </p:cNvGrpSpPr>
          <p:nvPr/>
        </p:nvGrpSpPr>
        <p:grpSpPr bwMode="auto">
          <a:xfrm>
            <a:off x="5727700" y="2362200"/>
            <a:ext cx="4819650" cy="793750"/>
            <a:chOff x="2317" y="1288"/>
            <a:chExt cx="3036" cy="500"/>
          </a:xfrm>
        </p:grpSpPr>
        <p:sp>
          <p:nvSpPr>
            <p:cNvPr id="1472528" name="Freeform 16"/>
            <p:cNvSpPr>
              <a:spLocks/>
            </p:cNvSpPr>
            <p:nvPr/>
          </p:nvSpPr>
          <p:spPr bwMode="auto">
            <a:xfrm>
              <a:off x="2317" y="1552"/>
              <a:ext cx="1735" cy="216"/>
            </a:xfrm>
            <a:custGeom>
              <a:avLst/>
              <a:gdLst/>
              <a:ahLst/>
              <a:cxnLst>
                <a:cxn ang="0">
                  <a:pos x="7777" y="1334"/>
                </a:cxn>
                <a:cxn ang="0">
                  <a:pos x="7777" y="7777"/>
                </a:cxn>
                <a:cxn ang="0">
                  <a:pos x="1334" y="7777"/>
                </a:cxn>
                <a:cxn ang="0">
                  <a:pos x="1334" y="1334"/>
                </a:cxn>
                <a:cxn ang="0">
                  <a:pos x="7777" y="1334"/>
                </a:cxn>
                <a:cxn ang="0">
                  <a:pos x="7777" y="1334"/>
                </a:cxn>
              </a:cxnLst>
              <a:rect l="0" t="0" r="r" b="b"/>
              <a:pathLst>
                <a:path w="9111" h="9111">
                  <a:moveTo>
                    <a:pt x="7777" y="1334"/>
                  </a:moveTo>
                  <a:cubicBezTo>
                    <a:pt x="9556" y="3113"/>
                    <a:pt x="9556" y="5998"/>
                    <a:pt x="7777" y="7777"/>
                  </a:cubicBezTo>
                  <a:cubicBezTo>
                    <a:pt x="5998" y="9556"/>
                    <a:pt x="3113" y="9556"/>
                    <a:pt x="1334" y="7777"/>
                  </a:cubicBezTo>
                  <a:cubicBezTo>
                    <a:pt x="-445" y="5998"/>
                    <a:pt x="-445" y="3113"/>
                    <a:pt x="1334" y="1334"/>
                  </a:cubicBezTo>
                  <a:cubicBezTo>
                    <a:pt x="3113" y="-445"/>
                    <a:pt x="5998" y="-445"/>
                    <a:pt x="7777" y="1334"/>
                  </a:cubicBezTo>
                  <a:close/>
                  <a:moveTo>
                    <a:pt x="7777" y="1334"/>
                  </a:moveTo>
                </a:path>
              </a:pathLst>
            </a:custGeom>
            <a:noFill/>
            <a:ln w="25400">
              <a:solidFill>
                <a:srgbClr val="053DE8"/>
              </a:solidFill>
              <a:prstDash val="solid"/>
              <a:round/>
              <a:headEnd/>
              <a:tailEnd/>
            </a:ln>
            <a:effectLst>
              <a:outerShdw blurRad="63500" dist="63499" dir="2339991" algn="ctr" rotWithShape="0">
                <a:srgbClr val="0D0D0D">
                  <a:alpha val="50000"/>
                </a:srgbClr>
              </a:outerShdw>
            </a:effectLst>
          </p:spPr>
          <p:txBody>
            <a:bodyPr>
              <a:prstTxWarp prst="textNoShape">
                <a:avLst/>
              </a:prstTxWarp>
            </a:bodyPr>
            <a:lstStyle/>
            <a:p>
              <a:endParaRPr lang="en-US">
                <a:latin typeface="Calibri"/>
                <a:cs typeface="Calibri"/>
              </a:endParaRPr>
            </a:p>
          </p:txBody>
        </p:sp>
        <p:sp>
          <p:nvSpPr>
            <p:cNvPr id="1472529" name="Line 17"/>
            <p:cNvSpPr>
              <a:spLocks noChangeShapeType="1"/>
            </p:cNvSpPr>
            <p:nvPr/>
          </p:nvSpPr>
          <p:spPr bwMode="auto">
            <a:xfrm flipH="1">
              <a:off x="4077" y="1488"/>
              <a:ext cx="208" cy="152"/>
            </a:xfrm>
            <a:prstGeom prst="line">
              <a:avLst/>
            </a:prstGeom>
            <a:noFill/>
            <a:ln w="25400">
              <a:solidFill>
                <a:srgbClr val="053DE8"/>
              </a:solidFill>
              <a:round/>
              <a:headEnd/>
              <a:tailEnd type="stealth" w="med" len="med"/>
            </a:ln>
            <a:effectLst>
              <a:outerShdw blurRad="63500" dist="76199" dir="3420002" algn="ctr" rotWithShape="0">
                <a:srgbClr val="053DE8">
                  <a:alpha val="25000"/>
                </a:srgbClr>
              </a:outerShdw>
            </a:effectLst>
          </p:spPr>
          <p:txBody>
            <a:bodyPr>
              <a:prstTxWarp prst="textNoShape">
                <a:avLst/>
              </a:prstTxWarp>
            </a:bodyPr>
            <a:lstStyle/>
            <a:p>
              <a:endParaRPr lang="en-US">
                <a:latin typeface="Calibri"/>
                <a:cs typeface="Calibri"/>
              </a:endParaRPr>
            </a:p>
          </p:txBody>
        </p:sp>
        <p:sp>
          <p:nvSpPr>
            <p:cNvPr id="1472530" name="Text Box 18"/>
            <p:cNvSpPr txBox="1">
              <a:spLocks noChangeArrowheads="1"/>
            </p:cNvSpPr>
            <p:nvPr/>
          </p:nvSpPr>
          <p:spPr bwMode="auto">
            <a:xfrm>
              <a:off x="4181" y="1288"/>
              <a:ext cx="1172" cy="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0" tIns="0" rIns="0" bIns="0">
              <a:prstTxWarp prst="textNoShape">
                <a:avLst/>
              </a:prstTxWarp>
              <a:spAutoFit/>
            </a:bodyPr>
            <a:lstStyle/>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Temporal</a:t>
              </a:r>
            </a:p>
            <a:p>
              <a:pPr algn="ctr">
                <a:spcBef>
                  <a:spcPct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600" b="1" dirty="0">
                  <a:solidFill>
                    <a:srgbClr val="053DE8"/>
                  </a:solidFill>
                  <a:latin typeface="Calibri"/>
                  <a:cs typeface="Calibri"/>
                </a:rPr>
                <a:t> Locality</a:t>
              </a:r>
            </a:p>
          </p:txBody>
        </p:sp>
      </p:grpSp>
      <p:sp>
        <p:nvSpPr>
          <p:cNvPr id="1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9" name="Slide Number Placeholder 5"/>
          <p:cNvSpPr>
            <a:spLocks noGrp="1"/>
          </p:cNvSpPr>
          <p:nvPr>
            <p:ph type="sldNum" sz="quarter" idx="4294967295"/>
          </p:nvPr>
        </p:nvSpPr>
        <p:spPr>
          <a:xfrm>
            <a:off x="927276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15</a:t>
            </a:fld>
            <a:endParaRPr lang="en-US" dirty="0"/>
          </a:p>
        </p:txBody>
      </p:sp>
      <p:cxnSp>
        <p:nvCxnSpPr>
          <p:cNvPr id="5" name="Straight Arrow Connector 4"/>
          <p:cNvCxnSpPr/>
          <p:nvPr/>
        </p:nvCxnSpPr>
        <p:spPr>
          <a:xfrm>
            <a:off x="2286000" y="5943600"/>
            <a:ext cx="8153400" cy="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245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pPr>
              <a:buClr>
                <a:schemeClr val="tx1"/>
              </a:buClr>
            </a:pPr>
            <a:r>
              <a:rPr lang="en-US" i="1" dirty="0" smtClean="0">
                <a:solidFill>
                  <a:srgbClr val="0000FF"/>
                </a:solidFill>
              </a:rPr>
              <a:t>Principle of Locality</a:t>
            </a:r>
            <a:r>
              <a:rPr lang="en-US" dirty="0" smtClean="0"/>
              <a:t>: Programs access small portion of address space at any instant of time (spatial locality) and repeatedly access that portion (temporal locality)</a:t>
            </a:r>
          </a:p>
          <a:p>
            <a:r>
              <a:rPr lang="en-US" dirty="0" smtClean="0"/>
              <a:t>What program structures lead to </a:t>
            </a:r>
            <a:r>
              <a:rPr lang="en-US" dirty="0" smtClean="0">
                <a:solidFill>
                  <a:srgbClr val="0000FF"/>
                </a:solidFill>
              </a:rPr>
              <a:t>temporal </a:t>
            </a:r>
            <a:r>
              <a:rPr lang="en-US" dirty="0" smtClean="0"/>
              <a:t>and </a:t>
            </a:r>
            <a:r>
              <a:rPr lang="en-US" dirty="0" smtClean="0">
                <a:solidFill>
                  <a:srgbClr val="0000FF"/>
                </a:solidFill>
              </a:rPr>
              <a:t>spatial locality </a:t>
            </a:r>
            <a:r>
              <a:rPr lang="en-US" dirty="0" smtClean="0"/>
              <a:t>in instruction accesses? </a:t>
            </a:r>
          </a:p>
          <a:p>
            <a:r>
              <a:rPr lang="en-US" dirty="0" smtClean="0"/>
              <a:t>In data accesses?</a:t>
            </a:r>
          </a:p>
          <a:p>
            <a:r>
              <a:rPr lang="en-US" dirty="0" smtClean="0"/>
              <a:t>What structures defeat temporal and spatial locality in instruction and data accesses?</a:t>
            </a:r>
            <a:endParaRPr lang="en-US" dirty="0"/>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16</a:t>
            </a:fld>
            <a:endParaRPr lang="en-US"/>
          </a:p>
        </p:txBody>
      </p:sp>
    </p:spTree>
    <p:extLst>
      <p:ext uri="{BB962C8B-B14F-4D97-AF65-F5344CB8AC3E}">
        <p14:creationId xmlns:p14="http://schemas.microsoft.com/office/powerpoint/2010/main" val="38014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normAutofit/>
          </a:bodyPr>
          <a:lstStyle/>
          <a:p>
            <a:r>
              <a:rPr lang="en-US" dirty="0" smtClean="0"/>
              <a:t>Memory Reference Patterns</a:t>
            </a:r>
            <a:endParaRPr lang="en-US" dirty="0"/>
          </a:p>
        </p:txBody>
      </p:sp>
      <p:sp>
        <p:nvSpPr>
          <p:cNvPr id="1423363" name="Line 3"/>
          <p:cNvSpPr>
            <a:spLocks noChangeShapeType="1"/>
          </p:cNvSpPr>
          <p:nvPr/>
        </p:nvSpPr>
        <p:spPr bwMode="auto">
          <a:xfrm flipV="1">
            <a:off x="4114800" y="1823693"/>
            <a:ext cx="0" cy="457200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a:latin typeface="Calibri"/>
              <a:cs typeface="Calibri"/>
            </a:endParaRPr>
          </a:p>
        </p:txBody>
      </p:sp>
      <p:sp>
        <p:nvSpPr>
          <p:cNvPr id="1423364" name="Line 4"/>
          <p:cNvSpPr>
            <a:spLocks noChangeShapeType="1"/>
          </p:cNvSpPr>
          <p:nvPr/>
        </p:nvSpPr>
        <p:spPr bwMode="auto">
          <a:xfrm>
            <a:off x="3886200" y="6395693"/>
            <a:ext cx="57150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endParaRPr lang="en-US">
              <a:latin typeface="Calibri"/>
              <a:cs typeface="Calibri"/>
            </a:endParaRPr>
          </a:p>
        </p:txBody>
      </p:sp>
      <p:sp>
        <p:nvSpPr>
          <p:cNvPr id="1423365" name="Rectangle 5"/>
          <p:cNvSpPr>
            <a:spLocks noChangeArrowheads="1"/>
          </p:cNvSpPr>
          <p:nvPr/>
        </p:nvSpPr>
        <p:spPr bwMode="auto">
          <a:xfrm>
            <a:off x="3489325" y="1442694"/>
            <a:ext cx="121267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Address</a:t>
            </a:r>
          </a:p>
        </p:txBody>
      </p:sp>
      <p:sp>
        <p:nvSpPr>
          <p:cNvPr id="1423366" name="Rectangle 6"/>
          <p:cNvSpPr>
            <a:spLocks noChangeArrowheads="1"/>
          </p:cNvSpPr>
          <p:nvPr/>
        </p:nvSpPr>
        <p:spPr bwMode="auto">
          <a:xfrm>
            <a:off x="8610601" y="5938494"/>
            <a:ext cx="819235"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Time</a:t>
            </a:r>
          </a:p>
        </p:txBody>
      </p:sp>
      <p:sp>
        <p:nvSpPr>
          <p:cNvPr id="1423367" name="Rectangle 7"/>
          <p:cNvSpPr>
            <a:spLocks noChangeArrowheads="1"/>
          </p:cNvSpPr>
          <p:nvPr/>
        </p:nvSpPr>
        <p:spPr bwMode="auto">
          <a:xfrm>
            <a:off x="2574925" y="2036419"/>
            <a:ext cx="1576804"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Instruction</a:t>
            </a:r>
          </a:p>
          <a:p>
            <a:pPr>
              <a:spcBef>
                <a:spcPct val="0"/>
              </a:spcBef>
            </a:pPr>
            <a:r>
              <a:rPr lang="en-US" sz="2400" b="1">
                <a:latin typeface="Calibri"/>
                <a:cs typeface="Calibri"/>
              </a:rPr>
              <a:t>   fetches</a:t>
            </a:r>
          </a:p>
        </p:txBody>
      </p:sp>
      <p:sp>
        <p:nvSpPr>
          <p:cNvPr id="1423368" name="Rectangle 8"/>
          <p:cNvSpPr>
            <a:spLocks noChangeArrowheads="1"/>
          </p:cNvSpPr>
          <p:nvPr/>
        </p:nvSpPr>
        <p:spPr bwMode="auto">
          <a:xfrm>
            <a:off x="2757488" y="3500094"/>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Stack</a:t>
            </a:r>
          </a:p>
          <a:p>
            <a:pPr>
              <a:spcBef>
                <a:spcPct val="0"/>
              </a:spcBef>
            </a:pPr>
            <a:r>
              <a:rPr lang="en-US" sz="2400" b="1">
                <a:latin typeface="Calibri"/>
                <a:cs typeface="Calibri"/>
              </a:rPr>
              <a:t>accesses</a:t>
            </a:r>
          </a:p>
        </p:txBody>
      </p:sp>
      <p:sp>
        <p:nvSpPr>
          <p:cNvPr id="1423369" name="Rectangle 9"/>
          <p:cNvSpPr>
            <a:spLocks noChangeArrowheads="1"/>
          </p:cNvSpPr>
          <p:nvPr/>
        </p:nvSpPr>
        <p:spPr bwMode="auto">
          <a:xfrm>
            <a:off x="2743200" y="5252694"/>
            <a:ext cx="1273686"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b="1">
                <a:latin typeface="Calibri"/>
                <a:cs typeface="Calibri"/>
              </a:rPr>
              <a:t>Data</a:t>
            </a:r>
          </a:p>
          <a:p>
            <a:pPr>
              <a:spcBef>
                <a:spcPct val="0"/>
              </a:spcBef>
            </a:pPr>
            <a:r>
              <a:rPr lang="en-US" sz="2400" b="1">
                <a:latin typeface="Calibri"/>
                <a:cs typeface="Calibri"/>
              </a:rPr>
              <a:t>accesses</a:t>
            </a:r>
          </a:p>
        </p:txBody>
      </p:sp>
      <p:grpSp>
        <p:nvGrpSpPr>
          <p:cNvPr id="1423370" name="Group 10"/>
          <p:cNvGrpSpPr>
            <a:grpSpLocks/>
          </p:cNvGrpSpPr>
          <p:nvPr/>
        </p:nvGrpSpPr>
        <p:grpSpPr bwMode="auto">
          <a:xfrm>
            <a:off x="4894264" y="1442693"/>
            <a:ext cx="1963737" cy="533400"/>
            <a:chOff x="2123" y="1008"/>
            <a:chExt cx="1237" cy="336"/>
          </a:xfrm>
        </p:grpSpPr>
        <p:sp>
          <p:nvSpPr>
            <p:cNvPr id="1423371" name="Rectangle 11"/>
            <p:cNvSpPr>
              <a:spLocks noChangeArrowheads="1"/>
            </p:cNvSpPr>
            <p:nvPr/>
          </p:nvSpPr>
          <p:spPr bwMode="auto">
            <a:xfrm>
              <a:off x="2208" y="1008"/>
              <a:ext cx="1113"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b="1">
                  <a:latin typeface="Calibri"/>
                  <a:cs typeface="Calibri"/>
                </a:rPr>
                <a:t>n loop iterations</a:t>
              </a:r>
            </a:p>
          </p:txBody>
        </p:sp>
        <p:grpSp>
          <p:nvGrpSpPr>
            <p:cNvPr id="1423372" name="Group 12"/>
            <p:cNvGrpSpPr>
              <a:grpSpLocks/>
            </p:cNvGrpSpPr>
            <p:nvPr/>
          </p:nvGrpSpPr>
          <p:grpSpPr bwMode="auto">
            <a:xfrm>
              <a:off x="2123" y="1200"/>
              <a:ext cx="1237" cy="144"/>
              <a:chOff x="2459" y="1200"/>
              <a:chExt cx="864" cy="96"/>
            </a:xfrm>
          </p:grpSpPr>
          <p:sp>
            <p:nvSpPr>
              <p:cNvPr id="1423373" name="Arc 13"/>
              <p:cNvSpPr>
                <a:spLocks/>
              </p:cNvSpPr>
              <p:nvPr/>
            </p:nvSpPr>
            <p:spPr bwMode="auto">
              <a:xfrm>
                <a:off x="2890" y="1200"/>
                <a:ext cx="433" cy="96"/>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1"/>
                    </a:cubicBezTo>
                    <a:cubicBezTo>
                      <a:pt x="11979" y="-1"/>
                      <a:pt x="21650" y="9670"/>
                      <a:pt x="21650" y="21600"/>
                    </a:cubicBezTo>
                  </a:path>
                  <a:path w="21650" h="21600" stroke="0" extrusionOk="0">
                    <a:moveTo>
                      <a:pt x="0" y="0"/>
                    </a:moveTo>
                    <a:cubicBezTo>
                      <a:pt x="16" y="0"/>
                      <a:pt x="33" y="-1"/>
                      <a:pt x="50" y="-1"/>
                    </a:cubicBezTo>
                    <a:cubicBezTo>
                      <a:pt x="11979" y="-1"/>
                      <a:pt x="21650" y="9670"/>
                      <a:pt x="21650" y="21600"/>
                    </a:cubicBezTo>
                    <a:lnTo>
                      <a:pt x="5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74" name="Arc 14"/>
              <p:cNvSpPr>
                <a:spLocks/>
              </p:cNvSpPr>
              <p:nvPr/>
            </p:nvSpPr>
            <p:spPr bwMode="auto">
              <a:xfrm>
                <a:off x="2459" y="1200"/>
                <a:ext cx="432" cy="96"/>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1" y="21599"/>
                    </a:moveTo>
                    <a:cubicBezTo>
                      <a:pt x="-1" y="9690"/>
                      <a:pt x="9640" y="27"/>
                      <a:pt x="21550" y="0"/>
                    </a:cubicBezTo>
                  </a:path>
                  <a:path w="21600" h="21600" stroke="0" extrusionOk="0">
                    <a:moveTo>
                      <a:pt x="-1" y="21599"/>
                    </a:moveTo>
                    <a:cubicBezTo>
                      <a:pt x="-1" y="9690"/>
                      <a:pt x="9640" y="27"/>
                      <a:pt x="21550" y="0"/>
                    </a:cubicBezTo>
                    <a:lnTo>
                      <a:pt x="21600" y="21600"/>
                    </a:lnTo>
                    <a:close/>
                  </a:path>
                </a:pathLst>
              </a:custGeom>
              <a:noFill/>
              <a:ln w="12700" cap="rnd">
                <a:solidFill>
                  <a:schemeClr val="tx1"/>
                </a:solidFill>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grpSp>
      </p:grpSp>
      <p:grpSp>
        <p:nvGrpSpPr>
          <p:cNvPr id="1423375" name="Group 15"/>
          <p:cNvGrpSpPr>
            <a:grpSpLocks/>
          </p:cNvGrpSpPr>
          <p:nvPr/>
        </p:nvGrpSpPr>
        <p:grpSpPr bwMode="auto">
          <a:xfrm>
            <a:off x="4191000" y="1749081"/>
            <a:ext cx="4483100" cy="1054100"/>
            <a:chOff x="1680" y="1201"/>
            <a:chExt cx="2824" cy="664"/>
          </a:xfrm>
        </p:grpSpPr>
        <p:sp>
          <p:nvSpPr>
            <p:cNvPr id="1423376" name="Oval 16"/>
            <p:cNvSpPr>
              <a:spLocks noChangeArrowheads="1"/>
            </p:cNvSpPr>
            <p:nvPr/>
          </p:nvSpPr>
          <p:spPr bwMode="auto">
            <a:xfrm flipV="1">
              <a:off x="1680" y="177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7" name="Oval 17"/>
            <p:cNvSpPr>
              <a:spLocks noChangeArrowheads="1"/>
            </p:cNvSpPr>
            <p:nvPr/>
          </p:nvSpPr>
          <p:spPr bwMode="auto">
            <a:xfrm flipV="1">
              <a:off x="1776" y="168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8" name="Oval 18"/>
            <p:cNvSpPr>
              <a:spLocks noChangeArrowheads="1"/>
            </p:cNvSpPr>
            <p:nvPr/>
          </p:nvSpPr>
          <p:spPr bwMode="auto">
            <a:xfrm flipV="1">
              <a:off x="1872"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79" name="Oval 19"/>
            <p:cNvSpPr>
              <a:spLocks noChangeArrowheads="1"/>
            </p:cNvSpPr>
            <p:nvPr/>
          </p:nvSpPr>
          <p:spPr bwMode="auto">
            <a:xfrm flipV="1">
              <a:off x="1968"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0" name="Oval 20"/>
            <p:cNvSpPr>
              <a:spLocks noChangeArrowheads="1"/>
            </p:cNvSpPr>
            <p:nvPr/>
          </p:nvSpPr>
          <p:spPr bwMode="auto">
            <a:xfrm flipV="1">
              <a:off x="2064"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1" name="Oval 21"/>
            <p:cNvSpPr>
              <a:spLocks noChangeArrowheads="1"/>
            </p:cNvSpPr>
            <p:nvPr/>
          </p:nvSpPr>
          <p:spPr bwMode="auto">
            <a:xfrm flipV="1">
              <a:off x="2160"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2" name="Oval 22"/>
            <p:cNvSpPr>
              <a:spLocks noChangeArrowheads="1"/>
            </p:cNvSpPr>
            <p:nvPr/>
          </p:nvSpPr>
          <p:spPr bwMode="auto">
            <a:xfrm flipV="1">
              <a:off x="2256"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3" name="Oval 23"/>
            <p:cNvSpPr>
              <a:spLocks noChangeArrowheads="1"/>
            </p:cNvSpPr>
            <p:nvPr/>
          </p:nvSpPr>
          <p:spPr bwMode="auto">
            <a:xfrm flipV="1">
              <a:off x="2352"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4" name="Oval 24"/>
            <p:cNvSpPr>
              <a:spLocks noChangeArrowheads="1"/>
            </p:cNvSpPr>
            <p:nvPr/>
          </p:nvSpPr>
          <p:spPr bwMode="auto">
            <a:xfrm flipV="1">
              <a:off x="2448"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5" name="Oval 25"/>
            <p:cNvSpPr>
              <a:spLocks noChangeArrowheads="1"/>
            </p:cNvSpPr>
            <p:nvPr/>
          </p:nvSpPr>
          <p:spPr bwMode="auto">
            <a:xfrm flipV="1">
              <a:off x="254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6" name="Oval 26"/>
            <p:cNvSpPr>
              <a:spLocks noChangeArrowheads="1"/>
            </p:cNvSpPr>
            <p:nvPr/>
          </p:nvSpPr>
          <p:spPr bwMode="auto">
            <a:xfrm flipV="1">
              <a:off x="264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7" name="Oval 27"/>
            <p:cNvSpPr>
              <a:spLocks noChangeArrowheads="1"/>
            </p:cNvSpPr>
            <p:nvPr/>
          </p:nvSpPr>
          <p:spPr bwMode="auto">
            <a:xfrm flipV="1">
              <a:off x="3168"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8" name="Oval 28"/>
            <p:cNvSpPr>
              <a:spLocks noChangeArrowheads="1"/>
            </p:cNvSpPr>
            <p:nvPr/>
          </p:nvSpPr>
          <p:spPr bwMode="auto">
            <a:xfrm flipV="1">
              <a:off x="3072"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89" name="Oval 29"/>
            <p:cNvSpPr>
              <a:spLocks noChangeArrowheads="1"/>
            </p:cNvSpPr>
            <p:nvPr/>
          </p:nvSpPr>
          <p:spPr bwMode="auto">
            <a:xfrm flipV="1">
              <a:off x="2976" y="158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0" name="Line 30"/>
            <p:cNvSpPr>
              <a:spLocks noChangeShapeType="1"/>
            </p:cNvSpPr>
            <p:nvPr/>
          </p:nvSpPr>
          <p:spPr bwMode="auto">
            <a:xfrm flipV="1">
              <a:off x="273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91" name="Oval 31"/>
            <p:cNvSpPr>
              <a:spLocks noChangeArrowheads="1"/>
            </p:cNvSpPr>
            <p:nvPr/>
          </p:nvSpPr>
          <p:spPr bwMode="auto">
            <a:xfrm flipV="1">
              <a:off x="3264" y="148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2" name="Oval 32"/>
            <p:cNvSpPr>
              <a:spLocks noChangeArrowheads="1"/>
            </p:cNvSpPr>
            <p:nvPr/>
          </p:nvSpPr>
          <p:spPr bwMode="auto">
            <a:xfrm flipV="1">
              <a:off x="3360" y="139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3" name="Oval 33"/>
            <p:cNvSpPr>
              <a:spLocks noChangeArrowheads="1"/>
            </p:cNvSpPr>
            <p:nvPr/>
          </p:nvSpPr>
          <p:spPr bwMode="auto">
            <a:xfrm flipV="1">
              <a:off x="3456" y="129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4" name="Oval 34"/>
            <p:cNvSpPr>
              <a:spLocks noChangeArrowheads="1"/>
            </p:cNvSpPr>
            <p:nvPr/>
          </p:nvSpPr>
          <p:spPr bwMode="auto">
            <a:xfrm flipV="1">
              <a:off x="3552" y="120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5" name="Line 35"/>
            <p:cNvSpPr>
              <a:spLocks noChangeShapeType="1"/>
            </p:cNvSpPr>
            <p:nvPr/>
          </p:nvSpPr>
          <p:spPr bwMode="auto">
            <a:xfrm flipV="1">
              <a:off x="3692" y="1485"/>
              <a:ext cx="192"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latin typeface="Calibri"/>
                <a:cs typeface="Calibri"/>
              </a:endParaRPr>
            </a:p>
          </p:txBody>
        </p:sp>
        <p:sp>
          <p:nvSpPr>
            <p:cNvPr id="1423396" name="Oval 36"/>
            <p:cNvSpPr>
              <a:spLocks noChangeArrowheads="1"/>
            </p:cNvSpPr>
            <p:nvPr/>
          </p:nvSpPr>
          <p:spPr bwMode="auto">
            <a:xfrm flipV="1">
              <a:off x="3984" y="182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7" name="Oval 37"/>
            <p:cNvSpPr>
              <a:spLocks noChangeArrowheads="1"/>
            </p:cNvSpPr>
            <p:nvPr/>
          </p:nvSpPr>
          <p:spPr bwMode="auto">
            <a:xfrm flipV="1">
              <a:off x="4080" y="1729"/>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8" name="Oval 38"/>
            <p:cNvSpPr>
              <a:spLocks noChangeArrowheads="1"/>
            </p:cNvSpPr>
            <p:nvPr/>
          </p:nvSpPr>
          <p:spPr bwMode="auto">
            <a:xfrm flipV="1">
              <a:off x="4176" y="1633"/>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399" name="Oval 39"/>
            <p:cNvSpPr>
              <a:spLocks noChangeArrowheads="1"/>
            </p:cNvSpPr>
            <p:nvPr/>
          </p:nvSpPr>
          <p:spPr bwMode="auto">
            <a:xfrm flipV="1">
              <a:off x="4272" y="1537"/>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0" name="Oval 40"/>
            <p:cNvSpPr>
              <a:spLocks noChangeArrowheads="1"/>
            </p:cNvSpPr>
            <p:nvPr/>
          </p:nvSpPr>
          <p:spPr bwMode="auto">
            <a:xfrm flipV="1">
              <a:off x="4368" y="1441"/>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1" name="Oval 41"/>
            <p:cNvSpPr>
              <a:spLocks noChangeArrowheads="1"/>
            </p:cNvSpPr>
            <p:nvPr/>
          </p:nvSpPr>
          <p:spPr bwMode="auto">
            <a:xfrm flipV="1">
              <a:off x="4464" y="1345"/>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02" name="Group 42"/>
          <p:cNvGrpSpPr>
            <a:grpSpLocks/>
          </p:cNvGrpSpPr>
          <p:nvPr/>
        </p:nvGrpSpPr>
        <p:grpSpPr bwMode="auto">
          <a:xfrm>
            <a:off x="4267200" y="3728693"/>
            <a:ext cx="4800600" cy="838200"/>
            <a:chOff x="1728" y="2304"/>
            <a:chExt cx="3024" cy="528"/>
          </a:xfrm>
        </p:grpSpPr>
        <p:sp>
          <p:nvSpPr>
            <p:cNvPr id="1423403" name="Oval 43"/>
            <p:cNvSpPr>
              <a:spLocks noChangeArrowheads="1"/>
            </p:cNvSpPr>
            <p:nvPr/>
          </p:nvSpPr>
          <p:spPr bwMode="auto">
            <a:xfrm flipV="1">
              <a:off x="1824"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4" name="Oval 44"/>
            <p:cNvSpPr>
              <a:spLocks noChangeArrowheads="1"/>
            </p:cNvSpPr>
            <p:nvPr/>
          </p:nvSpPr>
          <p:spPr bwMode="auto">
            <a:xfrm flipV="1">
              <a:off x="1728"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5" name="Oval 45"/>
            <p:cNvSpPr>
              <a:spLocks noChangeArrowheads="1"/>
            </p:cNvSpPr>
            <p:nvPr/>
          </p:nvSpPr>
          <p:spPr bwMode="auto">
            <a:xfrm flipV="1">
              <a:off x="1920" y="25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6" name="Oval 46"/>
            <p:cNvSpPr>
              <a:spLocks noChangeArrowheads="1"/>
            </p:cNvSpPr>
            <p:nvPr/>
          </p:nvSpPr>
          <p:spPr bwMode="auto">
            <a:xfrm flipV="1">
              <a:off x="201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7" name="Oval 47"/>
            <p:cNvSpPr>
              <a:spLocks noChangeArrowheads="1"/>
            </p:cNvSpPr>
            <p:nvPr/>
          </p:nvSpPr>
          <p:spPr bwMode="auto">
            <a:xfrm flipV="1">
              <a:off x="2112" y="2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8" name="Oval 48"/>
            <p:cNvSpPr>
              <a:spLocks noChangeArrowheads="1"/>
            </p:cNvSpPr>
            <p:nvPr/>
          </p:nvSpPr>
          <p:spPr bwMode="auto">
            <a:xfrm flipV="1">
              <a:off x="2208"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09" name="Oval 49"/>
            <p:cNvSpPr>
              <a:spLocks noChangeArrowheads="1"/>
            </p:cNvSpPr>
            <p:nvPr/>
          </p:nvSpPr>
          <p:spPr bwMode="auto">
            <a:xfrm flipV="1">
              <a:off x="24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0" name="Oval 50"/>
            <p:cNvSpPr>
              <a:spLocks noChangeArrowheads="1"/>
            </p:cNvSpPr>
            <p:nvPr/>
          </p:nvSpPr>
          <p:spPr bwMode="auto">
            <a:xfrm flipV="1">
              <a:off x="3892" y="26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1" name="Oval 51"/>
            <p:cNvSpPr>
              <a:spLocks noChangeArrowheads="1"/>
            </p:cNvSpPr>
            <p:nvPr/>
          </p:nvSpPr>
          <p:spPr bwMode="auto">
            <a:xfrm flipV="1">
              <a:off x="4136"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2" name="Oval 52"/>
            <p:cNvSpPr>
              <a:spLocks noChangeArrowheads="1"/>
            </p:cNvSpPr>
            <p:nvPr/>
          </p:nvSpPr>
          <p:spPr bwMode="auto">
            <a:xfrm flipV="1">
              <a:off x="4232"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3" name="Oval 53"/>
            <p:cNvSpPr>
              <a:spLocks noChangeArrowheads="1"/>
            </p:cNvSpPr>
            <p:nvPr/>
          </p:nvSpPr>
          <p:spPr bwMode="auto">
            <a:xfrm flipV="1">
              <a:off x="4328"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4" name="Oval 54"/>
            <p:cNvSpPr>
              <a:spLocks noChangeArrowheads="1"/>
            </p:cNvSpPr>
            <p:nvPr/>
          </p:nvSpPr>
          <p:spPr bwMode="auto">
            <a:xfrm flipV="1">
              <a:off x="4424"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5" name="Oval 55"/>
            <p:cNvSpPr>
              <a:spLocks noChangeArrowheads="1"/>
            </p:cNvSpPr>
            <p:nvPr/>
          </p:nvSpPr>
          <p:spPr bwMode="auto">
            <a:xfrm flipV="1">
              <a:off x="4520"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6" name="Oval 56"/>
            <p:cNvSpPr>
              <a:spLocks noChangeArrowheads="1"/>
            </p:cNvSpPr>
            <p:nvPr/>
          </p:nvSpPr>
          <p:spPr bwMode="auto">
            <a:xfrm flipV="1">
              <a:off x="4712" y="2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7" name="Oval 57"/>
            <p:cNvSpPr>
              <a:spLocks noChangeArrowheads="1"/>
            </p:cNvSpPr>
            <p:nvPr/>
          </p:nvSpPr>
          <p:spPr bwMode="auto">
            <a:xfrm flipV="1">
              <a:off x="4616" y="26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8" name="Oval 58"/>
            <p:cNvSpPr>
              <a:spLocks noChangeArrowheads="1"/>
            </p:cNvSpPr>
            <p:nvPr/>
          </p:nvSpPr>
          <p:spPr bwMode="auto">
            <a:xfrm flipV="1">
              <a:off x="4520" y="27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19" name="Oval 59"/>
            <p:cNvSpPr>
              <a:spLocks noChangeArrowheads="1"/>
            </p:cNvSpPr>
            <p:nvPr/>
          </p:nvSpPr>
          <p:spPr bwMode="auto">
            <a:xfrm flipV="1">
              <a:off x="2600"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0" name="Oval 60"/>
            <p:cNvSpPr>
              <a:spLocks noChangeArrowheads="1"/>
            </p:cNvSpPr>
            <p:nvPr/>
          </p:nvSpPr>
          <p:spPr bwMode="auto">
            <a:xfrm flipV="1">
              <a:off x="27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1" name="Oval 61"/>
            <p:cNvSpPr>
              <a:spLocks noChangeArrowheads="1"/>
            </p:cNvSpPr>
            <p:nvPr/>
          </p:nvSpPr>
          <p:spPr bwMode="auto">
            <a:xfrm flipV="1">
              <a:off x="2992"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2" name="Oval 62"/>
            <p:cNvSpPr>
              <a:spLocks noChangeArrowheads="1"/>
            </p:cNvSpPr>
            <p:nvPr/>
          </p:nvSpPr>
          <p:spPr bwMode="auto">
            <a:xfrm flipV="1">
              <a:off x="31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3" name="Oval 63"/>
            <p:cNvSpPr>
              <a:spLocks noChangeArrowheads="1"/>
            </p:cNvSpPr>
            <p:nvPr/>
          </p:nvSpPr>
          <p:spPr bwMode="auto">
            <a:xfrm flipV="1">
              <a:off x="3384"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4" name="Oval 64"/>
            <p:cNvSpPr>
              <a:spLocks noChangeArrowheads="1"/>
            </p:cNvSpPr>
            <p:nvPr/>
          </p:nvSpPr>
          <p:spPr bwMode="auto">
            <a:xfrm flipV="1">
              <a:off x="3576" y="24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nvGrpSpPr>
            <p:cNvPr id="1423425" name="Group 65"/>
            <p:cNvGrpSpPr>
              <a:grpSpLocks/>
            </p:cNvGrpSpPr>
            <p:nvPr/>
          </p:nvGrpSpPr>
          <p:grpSpPr bwMode="auto">
            <a:xfrm flipV="1">
              <a:off x="3704" y="2304"/>
              <a:ext cx="520" cy="424"/>
              <a:chOff x="3704" y="2304"/>
              <a:chExt cx="520" cy="424"/>
            </a:xfrm>
          </p:grpSpPr>
          <p:sp>
            <p:nvSpPr>
              <p:cNvPr id="1423426" name="Oval 66"/>
              <p:cNvSpPr>
                <a:spLocks noChangeArrowheads="1"/>
              </p:cNvSpPr>
              <p:nvPr/>
            </p:nvSpPr>
            <p:spPr bwMode="auto">
              <a:xfrm flipV="1">
                <a:off x="3800" y="259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7" name="Oval 67"/>
              <p:cNvSpPr>
                <a:spLocks noChangeArrowheads="1"/>
              </p:cNvSpPr>
              <p:nvPr/>
            </p:nvSpPr>
            <p:spPr bwMode="auto">
              <a:xfrm flipV="1">
                <a:off x="3704" y="268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8" name="Oval 68"/>
              <p:cNvSpPr>
                <a:spLocks noChangeArrowheads="1"/>
              </p:cNvSpPr>
              <p:nvPr/>
            </p:nvSpPr>
            <p:spPr bwMode="auto">
              <a:xfrm flipV="1">
                <a:off x="3896" y="249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29" name="Oval 69"/>
              <p:cNvSpPr>
                <a:spLocks noChangeArrowheads="1"/>
              </p:cNvSpPr>
              <p:nvPr/>
            </p:nvSpPr>
            <p:spPr bwMode="auto">
              <a:xfrm flipV="1">
                <a:off x="3992"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30" name="Oval 70"/>
              <p:cNvSpPr>
                <a:spLocks noChangeArrowheads="1"/>
              </p:cNvSpPr>
              <p:nvPr/>
            </p:nvSpPr>
            <p:spPr bwMode="auto">
              <a:xfrm flipV="1">
                <a:off x="4088" y="230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31" name="Oval 71"/>
              <p:cNvSpPr>
                <a:spLocks noChangeArrowheads="1"/>
              </p:cNvSpPr>
              <p:nvPr/>
            </p:nvSpPr>
            <p:spPr bwMode="auto">
              <a:xfrm flipV="1">
                <a:off x="4184" y="24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grpSp>
        <p:nvGrpSpPr>
          <p:cNvPr id="1423432" name="Group 72"/>
          <p:cNvGrpSpPr>
            <a:grpSpLocks/>
          </p:cNvGrpSpPr>
          <p:nvPr/>
        </p:nvGrpSpPr>
        <p:grpSpPr bwMode="auto">
          <a:xfrm>
            <a:off x="4141788" y="3271493"/>
            <a:ext cx="1420812" cy="1028700"/>
            <a:chOff x="1649" y="2016"/>
            <a:chExt cx="895" cy="648"/>
          </a:xfrm>
        </p:grpSpPr>
        <p:sp>
          <p:nvSpPr>
            <p:cNvPr id="1423433" name="Text Box 73"/>
            <p:cNvSpPr txBox="1">
              <a:spLocks noChangeArrowheads="1"/>
            </p:cNvSpPr>
            <p:nvPr/>
          </p:nvSpPr>
          <p:spPr bwMode="auto">
            <a:xfrm>
              <a:off x="1649" y="2016"/>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b="1">
                  <a:latin typeface="Calibri"/>
                  <a:cs typeface="Calibri"/>
                </a:rPr>
                <a:t>subroutine call</a:t>
              </a:r>
            </a:p>
          </p:txBody>
        </p:sp>
        <p:sp>
          <p:nvSpPr>
            <p:cNvPr id="1423434" name="Freeform 74"/>
            <p:cNvSpPr>
              <a:spLocks/>
            </p:cNvSpPr>
            <p:nvPr/>
          </p:nvSpPr>
          <p:spPr bwMode="auto">
            <a:xfrm>
              <a:off x="1704" y="2259"/>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35" name="Group 75"/>
          <p:cNvGrpSpPr>
            <a:grpSpLocks/>
          </p:cNvGrpSpPr>
          <p:nvPr/>
        </p:nvGrpSpPr>
        <p:grpSpPr bwMode="auto">
          <a:xfrm>
            <a:off x="7315201" y="3347693"/>
            <a:ext cx="1725613" cy="947738"/>
            <a:chOff x="3648" y="2064"/>
            <a:chExt cx="1087" cy="597"/>
          </a:xfrm>
        </p:grpSpPr>
        <p:sp>
          <p:nvSpPr>
            <p:cNvPr id="1423436" name="Text Box 76"/>
            <p:cNvSpPr txBox="1">
              <a:spLocks noChangeArrowheads="1"/>
            </p:cNvSpPr>
            <p:nvPr/>
          </p:nvSpPr>
          <p:spPr bwMode="auto">
            <a:xfrm>
              <a:off x="3840" y="2064"/>
              <a:ext cx="895" cy="212"/>
            </a:xfrm>
            <a:prstGeom prst="rect">
              <a:avLst/>
            </a:prstGeom>
            <a:noFill/>
            <a:ln w="9525">
              <a:noFill/>
              <a:miter lim="800000"/>
              <a:headEnd/>
              <a:tailEnd/>
            </a:ln>
            <a:effectLst/>
          </p:spPr>
          <p:txBody>
            <a:bodyPr anchor="ctr">
              <a:prstTxWarp prst="textNoShape">
                <a:avLst/>
              </a:prstTxWarp>
            </a:bodyPr>
            <a:lstStyle/>
            <a:p>
              <a:pPr>
                <a:spcBef>
                  <a:spcPct val="0"/>
                </a:spcBef>
              </a:pPr>
              <a:r>
                <a:rPr lang="en-US" b="1">
                  <a:latin typeface="Calibri"/>
                  <a:cs typeface="Calibri"/>
                </a:rPr>
                <a:t>subroutine return</a:t>
              </a:r>
            </a:p>
          </p:txBody>
        </p:sp>
        <p:sp>
          <p:nvSpPr>
            <p:cNvPr id="1423437" name="Freeform 77"/>
            <p:cNvSpPr>
              <a:spLocks/>
            </p:cNvSpPr>
            <p:nvPr/>
          </p:nvSpPr>
          <p:spPr bwMode="auto">
            <a:xfrm flipH="1">
              <a:off x="3648" y="2256"/>
              <a:ext cx="509" cy="405"/>
            </a:xfrm>
            <a:custGeom>
              <a:avLst/>
              <a:gdLst/>
              <a:ahLst/>
              <a:cxnLst>
                <a:cxn ang="0">
                  <a:pos x="0" y="405"/>
                </a:cxn>
                <a:cxn ang="0">
                  <a:pos x="42" y="249"/>
                </a:cxn>
                <a:cxn ang="0">
                  <a:pos x="211" y="74"/>
                </a:cxn>
                <a:cxn ang="0">
                  <a:pos x="427" y="0"/>
                </a:cxn>
              </a:cxnLst>
              <a:rect l="0" t="0" r="r" b="b"/>
              <a:pathLst>
                <a:path w="427" h="405">
                  <a:moveTo>
                    <a:pt x="0" y="405"/>
                  </a:moveTo>
                  <a:cubicBezTo>
                    <a:pt x="10" y="370"/>
                    <a:pt x="23" y="280"/>
                    <a:pt x="42" y="249"/>
                  </a:cubicBezTo>
                  <a:cubicBezTo>
                    <a:pt x="70" y="200"/>
                    <a:pt x="139" y="122"/>
                    <a:pt x="211" y="74"/>
                  </a:cubicBezTo>
                  <a:cubicBezTo>
                    <a:pt x="270" y="30"/>
                    <a:pt x="382" y="15"/>
                    <a:pt x="427" y="0"/>
                  </a:cubicBezTo>
                </a:path>
              </a:pathLst>
            </a:custGeom>
            <a:noFill/>
            <a:ln w="9525" cap="flat" cmpd="sng">
              <a:solidFill>
                <a:schemeClr val="tx1"/>
              </a:solidFill>
              <a:prstDash val="solid"/>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38" name="Group 78"/>
          <p:cNvGrpSpPr>
            <a:grpSpLocks/>
          </p:cNvGrpSpPr>
          <p:nvPr/>
        </p:nvGrpSpPr>
        <p:grpSpPr bwMode="auto">
          <a:xfrm>
            <a:off x="4953000" y="4033494"/>
            <a:ext cx="2362200" cy="504825"/>
            <a:chOff x="2160" y="2496"/>
            <a:chExt cx="1488" cy="318"/>
          </a:xfrm>
        </p:grpSpPr>
        <p:sp>
          <p:nvSpPr>
            <p:cNvPr id="1423439" name="Text Box 79"/>
            <p:cNvSpPr txBox="1">
              <a:spLocks noChangeArrowheads="1"/>
            </p:cNvSpPr>
            <p:nvPr/>
          </p:nvSpPr>
          <p:spPr bwMode="auto">
            <a:xfrm>
              <a:off x="2372" y="2581"/>
              <a:ext cx="1122"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argument access</a:t>
              </a:r>
            </a:p>
          </p:txBody>
        </p:sp>
        <p:sp>
          <p:nvSpPr>
            <p:cNvPr id="1423440" name="AutoShape 80"/>
            <p:cNvSpPr>
              <a:spLocks/>
            </p:cNvSpPr>
            <p:nvPr/>
          </p:nvSpPr>
          <p:spPr bwMode="auto">
            <a:xfrm rot="5400000">
              <a:off x="2856" y="1800"/>
              <a:ext cx="96" cy="1488"/>
            </a:xfrm>
            <a:prstGeom prst="rightBracket">
              <a:avLst>
                <a:gd name="adj" fmla="val 129167"/>
              </a:avLst>
            </a:prstGeom>
            <a:no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41" name="Group 81"/>
          <p:cNvGrpSpPr>
            <a:grpSpLocks/>
          </p:cNvGrpSpPr>
          <p:nvPr/>
        </p:nvGrpSpPr>
        <p:grpSpPr bwMode="auto">
          <a:xfrm>
            <a:off x="5029200" y="4871693"/>
            <a:ext cx="2349500" cy="1282700"/>
            <a:chOff x="2208" y="2832"/>
            <a:chExt cx="1480" cy="808"/>
          </a:xfrm>
        </p:grpSpPr>
        <p:sp>
          <p:nvSpPr>
            <p:cNvPr id="1423442" name="Oval 82"/>
            <p:cNvSpPr>
              <a:spLocks noChangeArrowheads="1"/>
            </p:cNvSpPr>
            <p:nvPr/>
          </p:nvSpPr>
          <p:spPr bwMode="auto">
            <a:xfrm>
              <a:off x="2212" y="350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3" name="Oval 83"/>
            <p:cNvSpPr>
              <a:spLocks noChangeArrowheads="1"/>
            </p:cNvSpPr>
            <p:nvPr/>
          </p:nvSpPr>
          <p:spPr bwMode="auto">
            <a:xfrm>
              <a:off x="2408" y="34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4" name="Oval 84"/>
            <p:cNvSpPr>
              <a:spLocks noChangeArrowheads="1"/>
            </p:cNvSpPr>
            <p:nvPr/>
          </p:nvSpPr>
          <p:spPr bwMode="auto">
            <a:xfrm>
              <a:off x="2592" y="331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5" name="Oval 85"/>
            <p:cNvSpPr>
              <a:spLocks noChangeArrowheads="1"/>
            </p:cNvSpPr>
            <p:nvPr/>
          </p:nvSpPr>
          <p:spPr bwMode="auto">
            <a:xfrm>
              <a:off x="2784" y="3216"/>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6" name="Oval 86"/>
            <p:cNvSpPr>
              <a:spLocks noChangeArrowheads="1"/>
            </p:cNvSpPr>
            <p:nvPr/>
          </p:nvSpPr>
          <p:spPr bwMode="auto">
            <a:xfrm>
              <a:off x="2984" y="31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7" name="Oval 87"/>
            <p:cNvSpPr>
              <a:spLocks noChangeArrowheads="1"/>
            </p:cNvSpPr>
            <p:nvPr/>
          </p:nvSpPr>
          <p:spPr bwMode="auto">
            <a:xfrm>
              <a:off x="3168" y="3024"/>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8" name="Oval 88"/>
            <p:cNvSpPr>
              <a:spLocks noChangeArrowheads="1"/>
            </p:cNvSpPr>
            <p:nvPr/>
          </p:nvSpPr>
          <p:spPr bwMode="auto">
            <a:xfrm>
              <a:off x="220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49" name="Oval 89"/>
            <p:cNvSpPr>
              <a:spLocks noChangeArrowheads="1"/>
            </p:cNvSpPr>
            <p:nvPr/>
          </p:nvSpPr>
          <p:spPr bwMode="auto">
            <a:xfrm>
              <a:off x="3368" y="2928"/>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0" name="Oval 90"/>
            <p:cNvSpPr>
              <a:spLocks noChangeArrowheads="1"/>
            </p:cNvSpPr>
            <p:nvPr/>
          </p:nvSpPr>
          <p:spPr bwMode="auto">
            <a:xfrm>
              <a:off x="3568" y="2832"/>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1" name="Oval 91"/>
            <p:cNvSpPr>
              <a:spLocks noChangeArrowheads="1"/>
            </p:cNvSpPr>
            <p:nvPr/>
          </p:nvSpPr>
          <p:spPr bwMode="auto">
            <a:xfrm>
              <a:off x="2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2" name="Oval 92"/>
            <p:cNvSpPr>
              <a:spLocks noChangeArrowheads="1"/>
            </p:cNvSpPr>
            <p:nvPr/>
          </p:nvSpPr>
          <p:spPr bwMode="auto">
            <a:xfrm>
              <a:off x="2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3" name="Oval 93"/>
            <p:cNvSpPr>
              <a:spLocks noChangeArrowheads="1"/>
            </p:cNvSpPr>
            <p:nvPr/>
          </p:nvSpPr>
          <p:spPr bwMode="auto">
            <a:xfrm>
              <a:off x="28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4" name="Oval 94"/>
            <p:cNvSpPr>
              <a:spLocks noChangeArrowheads="1"/>
            </p:cNvSpPr>
            <p:nvPr/>
          </p:nvSpPr>
          <p:spPr bwMode="auto">
            <a:xfrm>
              <a:off x="30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5" name="Oval 95"/>
            <p:cNvSpPr>
              <a:spLocks noChangeArrowheads="1"/>
            </p:cNvSpPr>
            <p:nvPr/>
          </p:nvSpPr>
          <p:spPr bwMode="auto">
            <a:xfrm>
              <a:off x="32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6" name="Oval 96"/>
            <p:cNvSpPr>
              <a:spLocks noChangeArrowheads="1"/>
            </p:cNvSpPr>
            <p:nvPr/>
          </p:nvSpPr>
          <p:spPr bwMode="auto">
            <a:xfrm>
              <a:off x="34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23457" name="Oval 97"/>
            <p:cNvSpPr>
              <a:spLocks noChangeArrowheads="1"/>
            </p:cNvSpPr>
            <p:nvPr/>
          </p:nvSpPr>
          <p:spPr bwMode="auto">
            <a:xfrm>
              <a:off x="3648" y="3600"/>
              <a:ext cx="40" cy="4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grpSp>
        <p:nvGrpSpPr>
          <p:cNvPr id="1423458" name="Group 98"/>
          <p:cNvGrpSpPr>
            <a:grpSpLocks/>
          </p:cNvGrpSpPr>
          <p:nvPr/>
        </p:nvGrpSpPr>
        <p:grpSpPr bwMode="auto">
          <a:xfrm>
            <a:off x="4648200" y="5082837"/>
            <a:ext cx="2590800" cy="369888"/>
            <a:chOff x="1968" y="3013"/>
            <a:chExt cx="1632" cy="233"/>
          </a:xfrm>
        </p:grpSpPr>
        <p:sp>
          <p:nvSpPr>
            <p:cNvPr id="1423459" name="AutoShape 99"/>
            <p:cNvSpPr>
              <a:spLocks/>
            </p:cNvSpPr>
            <p:nvPr/>
          </p:nvSpPr>
          <p:spPr bwMode="auto">
            <a:xfrm rot="3682897">
              <a:off x="2760" y="2376"/>
              <a:ext cx="47" cy="1632"/>
            </a:xfrm>
            <a:prstGeom prst="leftBracket">
              <a:avLst>
                <a:gd name="adj" fmla="val 289362"/>
              </a:avLst>
            </a:prstGeom>
            <a:noFill/>
            <a:ln w="9525">
              <a:solidFill>
                <a:schemeClr val="tx1"/>
              </a:solidFill>
              <a:round/>
              <a:headEnd/>
              <a:tailEnd/>
            </a:ln>
            <a:effectLst/>
          </p:spPr>
          <p:txBody>
            <a:bodyPr rot="10800000" vert="eaVert" wrap="none" anchor="ctr">
              <a:prstTxWarp prst="textNoShape">
                <a:avLst/>
              </a:prstTxWarp>
            </a:bodyPr>
            <a:lstStyle/>
            <a:p>
              <a:pPr algn="ctr">
                <a:spcBef>
                  <a:spcPct val="0"/>
                </a:spcBef>
              </a:pPr>
              <a:endParaRPr lang="en-US" sz="2000">
                <a:latin typeface="Calibri"/>
                <a:cs typeface="Calibri"/>
              </a:endParaRPr>
            </a:p>
          </p:txBody>
        </p:sp>
        <p:sp>
          <p:nvSpPr>
            <p:cNvPr id="1423460" name="Text Box 100"/>
            <p:cNvSpPr txBox="1">
              <a:spLocks noChangeArrowheads="1"/>
            </p:cNvSpPr>
            <p:nvPr/>
          </p:nvSpPr>
          <p:spPr bwMode="auto">
            <a:xfrm rot="19828516">
              <a:off x="2231" y="3013"/>
              <a:ext cx="916"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vector access</a:t>
              </a:r>
            </a:p>
          </p:txBody>
        </p:sp>
      </p:grpSp>
      <p:grpSp>
        <p:nvGrpSpPr>
          <p:cNvPr id="1423461" name="Group 101"/>
          <p:cNvGrpSpPr>
            <a:grpSpLocks/>
          </p:cNvGrpSpPr>
          <p:nvPr/>
        </p:nvGrpSpPr>
        <p:grpSpPr bwMode="auto">
          <a:xfrm>
            <a:off x="5257799" y="5616238"/>
            <a:ext cx="2432050" cy="398463"/>
            <a:chOff x="2352" y="3349"/>
            <a:chExt cx="1532" cy="251"/>
          </a:xfrm>
        </p:grpSpPr>
        <p:sp>
          <p:nvSpPr>
            <p:cNvPr id="1423462" name="Text Box 102"/>
            <p:cNvSpPr txBox="1">
              <a:spLocks noChangeArrowheads="1"/>
            </p:cNvSpPr>
            <p:nvPr/>
          </p:nvSpPr>
          <p:spPr bwMode="auto">
            <a:xfrm>
              <a:off x="2871" y="3349"/>
              <a:ext cx="1013" cy="233"/>
            </a:xfrm>
            <a:prstGeom prst="rect">
              <a:avLst/>
            </a:prstGeom>
            <a:noFill/>
            <a:ln w="9525">
              <a:noFill/>
              <a:miter lim="800000"/>
              <a:headEnd/>
              <a:tailEnd/>
            </a:ln>
            <a:effectLst/>
          </p:spPr>
          <p:txBody>
            <a:bodyPr wrap="none" anchor="ctr">
              <a:prstTxWarp prst="textNoShape">
                <a:avLst/>
              </a:prstTxWarp>
              <a:spAutoFit/>
            </a:bodyPr>
            <a:lstStyle/>
            <a:p>
              <a:pPr algn="ctr">
                <a:spcBef>
                  <a:spcPct val="0"/>
                </a:spcBef>
              </a:pPr>
              <a:r>
                <a:rPr lang="en-US" b="1">
                  <a:latin typeface="Calibri"/>
                  <a:cs typeface="Calibri"/>
                </a:rPr>
                <a:t>scalar accesses</a:t>
              </a:r>
            </a:p>
          </p:txBody>
        </p:sp>
        <p:sp>
          <p:nvSpPr>
            <p:cNvPr id="1423463" name="AutoShape 103"/>
            <p:cNvSpPr>
              <a:spLocks/>
            </p:cNvSpPr>
            <p:nvPr/>
          </p:nvSpPr>
          <p:spPr bwMode="auto">
            <a:xfrm rot="5400000">
              <a:off x="3000" y="2904"/>
              <a:ext cx="48" cy="1344"/>
            </a:xfrm>
            <a:prstGeom prst="leftBracket">
              <a:avLst>
                <a:gd name="adj" fmla="val 507241"/>
              </a:avLst>
            </a:prstGeom>
            <a:no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sp>
        <p:nvSpPr>
          <p:cNvPr id="104"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0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6"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17</a:t>
            </a:fld>
            <a:endParaRPr lang="en-US" dirty="0"/>
          </a:p>
        </p:txBody>
      </p:sp>
    </p:spTree>
    <p:extLst>
      <p:ext uri="{BB962C8B-B14F-4D97-AF65-F5344CB8AC3E}">
        <p14:creationId xmlns:p14="http://schemas.microsoft.com/office/powerpoint/2010/main" val="3176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233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23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233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234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2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4234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423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233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423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234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423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7" grpId="0" autoUpdateAnimBg="0"/>
      <p:bldP spid="1423368" grpId="0" autoUpdateAnimBg="0"/>
      <p:bldP spid="142336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7"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18</a:t>
            </a:fld>
            <a:endParaRPr lang="en-US"/>
          </a:p>
        </p:txBody>
      </p:sp>
      <p:pic>
        <p:nvPicPr>
          <p:cNvPr id="8" name="Picture 7"/>
          <p:cNvPicPr>
            <a:picLocks noChangeAspect="1"/>
          </p:cNvPicPr>
          <p:nvPr/>
        </p:nvPicPr>
        <p:blipFill>
          <a:blip r:embed="rId2"/>
          <a:stretch>
            <a:fillRect/>
          </a:stretch>
        </p:blipFill>
        <p:spPr>
          <a:xfrm>
            <a:off x="1524000" y="914400"/>
            <a:ext cx="9267940" cy="4572000"/>
          </a:xfrm>
          <a:prstGeom prst="rect">
            <a:avLst/>
          </a:prstGeom>
        </p:spPr>
      </p:pic>
      <p:pic>
        <p:nvPicPr>
          <p:cNvPr id="9" name="Picture 8"/>
          <p:cNvPicPr>
            <a:picLocks noChangeAspect="1"/>
          </p:cNvPicPr>
          <p:nvPr/>
        </p:nvPicPr>
        <p:blipFill>
          <a:blip r:embed="rId3"/>
          <a:stretch>
            <a:fillRect/>
          </a:stretch>
        </p:blipFill>
        <p:spPr>
          <a:xfrm>
            <a:off x="2159001" y="0"/>
            <a:ext cx="7852943" cy="6858000"/>
          </a:xfrm>
          <a:prstGeom prst="rect">
            <a:avLst/>
          </a:prstGeom>
        </p:spPr>
      </p:pic>
    </p:spTree>
    <p:extLst>
      <p:ext uri="{BB962C8B-B14F-4D97-AF65-F5344CB8AC3E}">
        <p14:creationId xmlns:p14="http://schemas.microsoft.com/office/powerpoint/2010/main" val="13240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Philosophy</a:t>
            </a:r>
            <a:endParaRPr lang="en-US" dirty="0"/>
          </a:p>
        </p:txBody>
      </p:sp>
      <p:sp>
        <p:nvSpPr>
          <p:cNvPr id="3" name="Content Placeholder 2"/>
          <p:cNvSpPr>
            <a:spLocks noGrp="1"/>
          </p:cNvSpPr>
          <p:nvPr>
            <p:ph idx="1"/>
          </p:nvPr>
        </p:nvSpPr>
        <p:spPr/>
        <p:txBody>
          <a:bodyPr/>
          <a:lstStyle/>
          <a:p>
            <a:r>
              <a:rPr lang="en-US" dirty="0" smtClean="0"/>
              <a:t>Programmer-invisible hardware mechanism gives illusion of speed of fastest memory with size of largest memory</a:t>
            </a:r>
          </a:p>
          <a:p>
            <a:pPr lvl="1"/>
            <a:r>
              <a:rPr lang="en-US" dirty="0" smtClean="0"/>
              <a:t>Works even if you have no idea what a cache is</a:t>
            </a:r>
          </a:p>
          <a:p>
            <a:pPr lvl="1"/>
            <a:r>
              <a:rPr lang="en-US" dirty="0"/>
              <a:t>P</a:t>
            </a:r>
            <a:r>
              <a:rPr lang="en-US" dirty="0" smtClean="0"/>
              <a:t>erformance-oriented programmers sometimes “reverse engineer” cache organization to design data structures and access patterns optimized for a specific cache design</a:t>
            </a:r>
          </a:p>
          <a:p>
            <a:pPr lvl="1"/>
            <a:r>
              <a:rPr lang="en-US" dirty="0" smtClean="0"/>
              <a:t>You are going to do that in Project #3 (parallel programming)!</a:t>
            </a:r>
            <a:endParaRPr lang="en-US" dirty="0"/>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19</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25706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44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p:txBody>
          <a:bodyPr>
            <a:normAutofit/>
          </a:bodyPr>
          <a:lstStyle/>
          <a:p>
            <a:pPr>
              <a:lnSpc>
                <a:spcPct val="85000"/>
              </a:lnSpc>
            </a:pPr>
            <a:r>
              <a:rPr lang="en-US" dirty="0" smtClean="0"/>
              <a:t>New-School Machine Structures</a:t>
            </a:r>
            <a:endParaRPr lang="en-US" dirty="0"/>
          </a:p>
        </p:txBody>
      </p:sp>
      <p:sp>
        <p:nvSpPr>
          <p:cNvPr id="6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a:t>
            </a:fld>
            <a:endParaRPr lang="en-US"/>
          </a:p>
        </p:txBody>
      </p:sp>
      <p:sp>
        <p:nvSpPr>
          <p:cNvPr id="43" name="Content Placeholder 42"/>
          <p:cNvSpPr>
            <a:spLocks noGrp="1"/>
          </p:cNvSpPr>
          <p:nvPr>
            <p:ph sz="half" idx="4294967295"/>
          </p:nvPr>
        </p:nvSpPr>
        <p:spPr>
          <a:xfrm>
            <a:off x="0" y="1387475"/>
            <a:ext cx="3422650" cy="5237163"/>
          </a:xfrm>
        </p:spPr>
        <p:txBody>
          <a:bodyPr>
            <a:noAutofit/>
          </a:bodyPr>
          <a:lstStyle/>
          <a:p>
            <a:pPr>
              <a:lnSpc>
                <a:spcPct val="90000"/>
              </a:lnSpc>
            </a:pPr>
            <a:r>
              <a:rPr lang="en-US" sz="2400" dirty="0"/>
              <a:t>Parallel Requests</a:t>
            </a:r>
          </a:p>
          <a:p>
            <a:pPr lvl="1">
              <a:lnSpc>
                <a:spcPct val="90000"/>
              </a:lnSpc>
              <a:buNone/>
            </a:pPr>
            <a:r>
              <a:rPr lang="en-US" sz="1800" dirty="0"/>
              <a:t>Assigned to computer</a:t>
            </a:r>
          </a:p>
          <a:p>
            <a:pPr lvl="1">
              <a:lnSpc>
                <a:spcPct val="90000"/>
              </a:lnSpc>
              <a:buNone/>
            </a:pPr>
            <a:r>
              <a:rPr lang="en-US" sz="1800" dirty="0"/>
              <a:t>e.g., Search “Katz”</a:t>
            </a:r>
          </a:p>
          <a:p>
            <a:pPr>
              <a:lnSpc>
                <a:spcPct val="90000"/>
              </a:lnSpc>
            </a:pPr>
            <a:r>
              <a:rPr lang="en-US" sz="2400" dirty="0"/>
              <a:t>Parallel Threads</a:t>
            </a:r>
          </a:p>
          <a:p>
            <a:pPr lvl="1">
              <a:lnSpc>
                <a:spcPct val="90000"/>
              </a:lnSpc>
              <a:buNone/>
            </a:pPr>
            <a:r>
              <a:rPr lang="en-US" sz="1800" dirty="0"/>
              <a:t>Assigned to core</a:t>
            </a:r>
          </a:p>
          <a:p>
            <a:pPr lvl="1">
              <a:lnSpc>
                <a:spcPct val="90000"/>
              </a:lnSpc>
              <a:buNone/>
            </a:pPr>
            <a:r>
              <a:rPr lang="en-US" sz="1800" dirty="0"/>
              <a:t>e.g., Lookup, Ads</a:t>
            </a:r>
          </a:p>
          <a:p>
            <a:pPr>
              <a:lnSpc>
                <a:spcPct val="90000"/>
              </a:lnSpc>
            </a:pPr>
            <a:r>
              <a:rPr lang="en-US" sz="2400" dirty="0"/>
              <a:t>Parallel Instructions</a:t>
            </a:r>
          </a:p>
          <a:p>
            <a:pPr lvl="1">
              <a:lnSpc>
                <a:spcPct val="90000"/>
              </a:lnSpc>
              <a:buNone/>
            </a:pPr>
            <a:r>
              <a:rPr lang="en-US" sz="1800" dirty="0"/>
              <a:t>&gt;1 instruction @ one time</a:t>
            </a:r>
          </a:p>
          <a:p>
            <a:pPr lvl="1">
              <a:lnSpc>
                <a:spcPct val="90000"/>
              </a:lnSpc>
              <a:buNone/>
            </a:pPr>
            <a:r>
              <a:rPr lang="en-US" sz="1800" dirty="0"/>
              <a:t>e.g., 5 pipelined instructions</a:t>
            </a:r>
          </a:p>
          <a:p>
            <a:pPr>
              <a:lnSpc>
                <a:spcPct val="90000"/>
              </a:lnSpc>
            </a:pPr>
            <a:r>
              <a:rPr lang="en-US" sz="2400" dirty="0"/>
              <a:t>Parallel Data</a:t>
            </a:r>
          </a:p>
          <a:p>
            <a:pPr lvl="1">
              <a:lnSpc>
                <a:spcPct val="90000"/>
              </a:lnSpc>
              <a:buNone/>
            </a:pPr>
            <a:r>
              <a:rPr lang="en-US" sz="1800" dirty="0"/>
              <a:t>&gt;1 data item @ one time</a:t>
            </a:r>
          </a:p>
          <a:p>
            <a:pPr lvl="1">
              <a:lnSpc>
                <a:spcPct val="90000"/>
              </a:lnSpc>
              <a:buNone/>
            </a:pPr>
            <a:r>
              <a:rPr lang="en-US" sz="1800" dirty="0"/>
              <a:t>e.g., Add of 4 pairs of words</a:t>
            </a:r>
          </a:p>
          <a:p>
            <a:pPr>
              <a:lnSpc>
                <a:spcPct val="90000"/>
              </a:lnSpc>
            </a:pPr>
            <a:r>
              <a:rPr lang="en-US" sz="2400" dirty="0"/>
              <a:t>Hardware descriptions</a:t>
            </a:r>
          </a:p>
          <a:p>
            <a:pPr lvl="1">
              <a:lnSpc>
                <a:spcPct val="90000"/>
              </a:lnSpc>
              <a:buNone/>
            </a:pPr>
            <a:r>
              <a:rPr lang="en-US" sz="1800" dirty="0"/>
              <a:t>All gates @ one time</a:t>
            </a:r>
          </a:p>
          <a:p>
            <a:pPr>
              <a:lnSpc>
                <a:spcPct val="90000"/>
              </a:lnSpc>
            </a:pPr>
            <a:r>
              <a:rPr lang="en-US" sz="2200" dirty="0"/>
              <a:t>Programming Languages</a:t>
            </a:r>
          </a:p>
        </p:txBody>
      </p:sp>
      <p:sp>
        <p:nvSpPr>
          <p:cNvPr id="97" name="TextBox 96"/>
          <p:cNvSpPr txBox="1"/>
          <p:nvPr/>
        </p:nvSpPr>
        <p:spPr>
          <a:xfrm>
            <a:off x="9694343" y="1665639"/>
            <a:ext cx="787395" cy="544765"/>
          </a:xfrm>
          <a:prstGeom prst="rect">
            <a:avLst/>
          </a:prstGeom>
          <a:noFill/>
        </p:spPr>
        <p:txBody>
          <a:bodyPr wrap="none" rtlCol="0">
            <a:spAutoFit/>
          </a:bodyPr>
          <a:lstStyle/>
          <a:p>
            <a:pPr algn="r">
              <a:lnSpc>
                <a:spcPct val="80000"/>
              </a:lnSpc>
            </a:pPr>
            <a:r>
              <a:rPr lang="en-US" dirty="0"/>
              <a:t>Smart</a:t>
            </a:r>
            <a:br>
              <a:rPr lang="en-US" dirty="0"/>
            </a:br>
            <a:r>
              <a:rPr lang="en-US" dirty="0"/>
              <a:t>Phone</a:t>
            </a:r>
          </a:p>
        </p:txBody>
      </p:sp>
      <p:sp>
        <p:nvSpPr>
          <p:cNvPr id="118" name="TextBox 117"/>
          <p:cNvSpPr txBox="1"/>
          <p:nvPr/>
        </p:nvSpPr>
        <p:spPr>
          <a:xfrm>
            <a:off x="5440479" y="1665944"/>
            <a:ext cx="1305493" cy="766364"/>
          </a:xfrm>
          <a:prstGeom prst="rect">
            <a:avLst/>
          </a:prstGeom>
          <a:noFill/>
        </p:spPr>
        <p:txBody>
          <a:bodyPr wrap="square" rtlCol="0">
            <a:spAutoFit/>
          </a:bodyPr>
          <a:lstStyle/>
          <a:p>
            <a:pPr algn="r">
              <a:lnSpc>
                <a:spcPct val="80000"/>
              </a:lnSpc>
            </a:pPr>
            <a:r>
              <a:rPr lang="en-US" dirty="0"/>
              <a:t>Warehouse Scale Computer</a:t>
            </a:r>
          </a:p>
        </p:txBody>
      </p:sp>
      <p:cxnSp>
        <p:nvCxnSpPr>
          <p:cNvPr id="168" name="Straight Connector 167"/>
          <p:cNvCxnSpPr/>
          <p:nvPr/>
        </p:nvCxnSpPr>
        <p:spPr>
          <a:xfrm rot="5400000">
            <a:off x="2260708"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3393900" y="1062861"/>
            <a:ext cx="3176233" cy="461665"/>
          </a:xfrm>
          <a:prstGeom prst="rect">
            <a:avLst/>
          </a:prstGeom>
          <a:noFill/>
        </p:spPr>
        <p:txBody>
          <a:bodyPr wrap="none" rtlCol="0">
            <a:spAutoFit/>
          </a:bodyPr>
          <a:lstStyle/>
          <a:p>
            <a:r>
              <a:rPr lang="en-US" sz="2400" i="1" dirty="0"/>
              <a:t>Software        Hardware</a:t>
            </a:r>
          </a:p>
        </p:txBody>
      </p:sp>
      <p:sp>
        <p:nvSpPr>
          <p:cNvPr id="171" name="TextBox 170"/>
          <p:cNvSpPr txBox="1"/>
          <p:nvPr/>
        </p:nvSpPr>
        <p:spPr>
          <a:xfrm>
            <a:off x="4083950" y="2275669"/>
            <a:ext cx="1619354" cy="1205458"/>
          </a:xfrm>
          <a:prstGeom prst="rect">
            <a:avLst/>
          </a:prstGeom>
          <a:solidFill>
            <a:schemeClr val="bg1"/>
          </a:solidFill>
        </p:spPr>
        <p:txBody>
          <a:bodyPr wrap="none" rtlCol="0">
            <a:spAutoFit/>
          </a:bodyPr>
          <a:lstStyle/>
          <a:p>
            <a:pPr algn="ctr">
              <a:lnSpc>
                <a:spcPct val="90000"/>
              </a:lnSpc>
            </a:pPr>
            <a:r>
              <a:rPr lang="en-US" sz="2000" i="1" dirty="0"/>
              <a:t>Harness</a:t>
            </a:r>
            <a:br>
              <a:rPr lang="en-US" sz="2000" i="1" dirty="0"/>
            </a:br>
            <a:r>
              <a:rPr lang="en-US" sz="2000" i="1" dirty="0"/>
              <a:t>Parallelism &amp;</a:t>
            </a:r>
          </a:p>
          <a:p>
            <a:pPr algn="ctr">
              <a:lnSpc>
                <a:spcPct val="90000"/>
              </a:lnSpc>
            </a:pPr>
            <a:r>
              <a:rPr lang="en-US" sz="2000" i="1" dirty="0"/>
              <a:t>Achieve High</a:t>
            </a:r>
            <a:br>
              <a:rPr lang="en-US" sz="2000" i="1" dirty="0"/>
            </a:br>
            <a:r>
              <a:rPr lang="en-US" sz="2000" i="1" dirty="0"/>
              <a:t>Performance</a:t>
            </a:r>
          </a:p>
        </p:txBody>
      </p:sp>
      <p:grpSp>
        <p:nvGrpSpPr>
          <p:cNvPr id="2" name="Group 50"/>
          <p:cNvGrpSpPr/>
          <p:nvPr/>
        </p:nvGrpSpPr>
        <p:grpSpPr>
          <a:xfrm>
            <a:off x="7355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a:t>Logic Gates</a:t>
              </a:r>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32339"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a:t>
                </a:r>
              </a:p>
            </p:txBody>
          </p:sp>
        </p:grpSp>
      </p:grpSp>
      <p:pic>
        <p:nvPicPr>
          <p:cNvPr id="117" name="Picture 116" descr="cern-rack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7657" y="1334878"/>
            <a:ext cx="2859651" cy="1667628"/>
          </a:xfrm>
          <a:prstGeom prst="rect">
            <a:avLst/>
          </a:prstGeom>
        </p:spPr>
      </p:pic>
      <p:grpSp>
        <p:nvGrpSpPr>
          <p:cNvPr id="4" name="Group 55"/>
          <p:cNvGrpSpPr/>
          <p:nvPr/>
        </p:nvGrpSpPr>
        <p:grpSpPr>
          <a:xfrm>
            <a:off x="4966017" y="2980267"/>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8" name="Rectangle 137"/>
                <p:cNvSpPr/>
                <p:nvPr/>
              </p:nvSpPr>
              <p:spPr>
                <a:xfrm>
                  <a:off x="6242320" y="3413668"/>
                  <a:ext cx="344039" cy="369332"/>
                </a:xfrm>
                <a:prstGeom prst="rect">
                  <a:avLst/>
                </a:prstGeom>
              </p:spPr>
              <p:txBody>
                <a:bodyPr wrap="none">
                  <a:spAutoFit/>
                </a:bodyPr>
                <a:lstStyle/>
                <a:p>
                  <a:r>
                    <a:rPr lang="en-US" dirty="0"/>
                    <a:t>…</a:t>
                  </a:r>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     Memory               (Cache)</a:t>
                  </a: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Input/Output</a:t>
                  </a: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a:t>Computer</a:t>
              </a:r>
            </a:p>
          </p:txBody>
        </p:sp>
      </p:grpSp>
      <p:grpSp>
        <p:nvGrpSpPr>
          <p:cNvPr id="7" name="Group 90"/>
          <p:cNvGrpSpPr/>
          <p:nvPr/>
        </p:nvGrpSpPr>
        <p:grpSpPr>
          <a:xfrm>
            <a:off x="4889862" y="3454412"/>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Cache Memory</a:t>
              </a: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a:t>Core</a:t>
                </a:r>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Instruction </a:t>
                </a:r>
                <a:r>
                  <a:rPr lang="en-US" dirty="0" err="1">
                    <a:solidFill>
                      <a:srgbClr val="000000"/>
                    </a:solidFill>
                  </a:rPr>
                  <a:t>Unit(s</a:t>
                </a:r>
                <a:r>
                  <a:rPr lang="en-US" dirty="0">
                    <a:solidFill>
                      <a:srgbClr val="000000"/>
                    </a:solidFill>
                  </a:rPr>
                  <a:t>)</a:t>
                </a:r>
              </a:p>
              <a:p>
                <a:pPr algn="ctr">
                  <a:lnSpc>
                    <a:spcPct val="90000"/>
                  </a:lnSpc>
                </a:pPr>
                <a:endParaRPr lang="en-US" dirty="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Functional</a:t>
                </a:r>
              </a:p>
              <a:p>
                <a:pPr algn="ctr">
                  <a:lnSpc>
                    <a:spcPct val="90000"/>
                  </a:lnSpc>
                </a:pPr>
                <a:r>
                  <a:rPr lang="en-US" dirty="0" err="1">
                    <a:solidFill>
                      <a:srgbClr val="000000"/>
                    </a:solidFill>
                  </a:rPr>
                  <a:t>Unit(s</a:t>
                </a:r>
                <a:r>
                  <a:rPr lang="en-US" dirty="0">
                    <a:solidFill>
                      <a:srgbClr val="000000"/>
                    </a:solidFill>
                  </a:rPr>
                  <a:t>)</a:t>
                </a:r>
              </a:p>
            </p:txBody>
          </p:sp>
        </p:grpSp>
        <p:pic>
          <p:nvPicPr>
            <p:cNvPr id="57" name="Picture 56" descr="600px-Pipeline_5.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3</a:t>
                  </a:r>
                  <a:r>
                    <a:rPr lang="en-US" sz="1400" dirty="0"/>
                    <a:t>+B</a:t>
                  </a:r>
                  <a:r>
                    <a:rPr lang="en-US" sz="1400" baseline="-25000" dirty="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2</a:t>
                  </a:r>
                  <a:r>
                    <a:rPr lang="en-US" sz="1400" dirty="0"/>
                    <a:t>+B</a:t>
                  </a:r>
                  <a:r>
                    <a:rPr lang="en-US" sz="1400" baseline="-25000" dirty="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1</a:t>
                  </a:r>
                  <a:r>
                    <a:rPr lang="en-US" sz="1400" dirty="0"/>
                    <a:t>+B</a:t>
                  </a:r>
                  <a:r>
                    <a:rPr lang="en-US" sz="1400" baseline="-25000" dirty="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0</a:t>
                  </a:r>
                  <a:r>
                    <a:rPr lang="en-US" sz="1400" dirty="0"/>
                    <a:t>+B</a:t>
                  </a:r>
                  <a:r>
                    <a:rPr lang="en-US" sz="1400" baseline="-25000" dirty="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60" name="Date Placeholder 3"/>
          <p:cNvSpPr txBox="1">
            <a:spLocks/>
          </p:cNvSpPr>
          <p:nvPr/>
        </p:nvSpPr>
        <p:spPr>
          <a:xfrm>
            <a:off x="457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grpSp>
        <p:nvGrpSpPr>
          <p:cNvPr id="15" name="Group 14"/>
          <p:cNvGrpSpPr/>
          <p:nvPr/>
        </p:nvGrpSpPr>
        <p:grpSpPr>
          <a:xfrm>
            <a:off x="0" y="2312749"/>
            <a:ext cx="8229600" cy="3249851"/>
            <a:chOff x="-1524000" y="2312748"/>
            <a:chExt cx="8229600" cy="3249851"/>
          </a:xfrm>
        </p:grpSpPr>
        <p:sp>
          <p:nvSpPr>
            <p:cNvPr id="62" name="Rectangle 61"/>
            <p:cNvSpPr/>
            <p:nvPr/>
          </p:nvSpPr>
          <p:spPr>
            <a:xfrm>
              <a:off x="2597167" y="2312748"/>
              <a:ext cx="1509901" cy="582851"/>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524000" y="3429000"/>
              <a:ext cx="3388976" cy="990600"/>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724400" y="4724399"/>
              <a:ext cx="1981200" cy="838200"/>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14800" y="2895601"/>
            <a:ext cx="4929108" cy="3143399"/>
            <a:chOff x="2590800" y="2895600"/>
            <a:chExt cx="4929108" cy="3143399"/>
          </a:xfrm>
        </p:grpSpPr>
        <p:sp>
          <p:nvSpPr>
            <p:cNvPr id="64" name="Rectangle 63"/>
            <p:cNvSpPr/>
            <p:nvPr/>
          </p:nvSpPr>
          <p:spPr>
            <a:xfrm>
              <a:off x="3886200" y="5486400"/>
              <a:ext cx="3633708" cy="552599"/>
            </a:xfrm>
            <a:prstGeom prst="rect">
              <a:avLst/>
            </a:prstGeom>
            <a:noFill/>
            <a:ln w="762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590800" y="2895600"/>
              <a:ext cx="1509901" cy="533400"/>
            </a:xfrm>
            <a:prstGeom prst="rect">
              <a:avLst/>
            </a:prstGeom>
            <a:noFill/>
            <a:ln w="76200" cap="flat" cmpd="sng" algn="ctr">
              <a:solidFill>
                <a:srgbClr val="FF0000"/>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Memory Hierarchy and Latency</a:t>
            </a:r>
          </a:p>
          <a:p>
            <a:r>
              <a:rPr lang="en-US" dirty="0" smtClean="0">
                <a:solidFill>
                  <a:srgbClr val="D9D9D9"/>
                </a:solidFill>
              </a:rPr>
              <a:t>Caches Principles</a:t>
            </a:r>
          </a:p>
          <a:p>
            <a:r>
              <a:rPr lang="en-US" dirty="0" smtClean="0"/>
              <a:t>Basic Cache Organization</a:t>
            </a:r>
          </a:p>
          <a:p>
            <a:r>
              <a:rPr lang="en-US" dirty="0" smtClean="0">
                <a:solidFill>
                  <a:srgbClr val="D9D9D9"/>
                </a:solidFill>
              </a:rPr>
              <a:t>Different Kinds of Caches</a:t>
            </a:r>
          </a:p>
          <a:p>
            <a:r>
              <a:rPr lang="en-US" dirty="0" smtClean="0">
                <a:solidFill>
                  <a:srgbClr val="D9D9D9"/>
                </a:solidFill>
              </a:rPr>
              <a:t>Write Back vs. Write Through</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 name="Slide Number Placeholder 5"/>
          <p:cNvSpPr>
            <a:spLocks noGrp="1"/>
          </p:cNvSpPr>
          <p:nvPr>
            <p:ph type="sldNum" sz="quarter" idx="4294967295"/>
          </p:nvPr>
        </p:nvSpPr>
        <p:spPr>
          <a:xfrm>
            <a:off x="95250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20</a:t>
            </a:fld>
            <a:endParaRPr lang="en-US"/>
          </a:p>
        </p:txBody>
      </p:sp>
    </p:spTree>
    <p:extLst>
      <p:ext uri="{BB962C8B-B14F-4D97-AF65-F5344CB8AC3E}">
        <p14:creationId xmlns:p14="http://schemas.microsoft.com/office/powerpoint/2010/main" val="4231997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without Cache</a:t>
            </a:r>
            <a:endParaRPr lang="en-US" dirty="0"/>
          </a:p>
        </p:txBody>
      </p:sp>
      <p:sp>
        <p:nvSpPr>
          <p:cNvPr id="3" name="Content Placeholder 2"/>
          <p:cNvSpPr>
            <a:spLocks noGrp="1"/>
          </p:cNvSpPr>
          <p:nvPr>
            <p:ph idx="1"/>
          </p:nvPr>
        </p:nvSpPr>
        <p:spPr/>
        <p:txBody>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p>
          <a:p>
            <a:pPr>
              <a:buNone/>
            </a:pPr>
            <a:endParaRPr lang="en-US" baseline="-25000" dirty="0" smtClean="0"/>
          </a:p>
          <a:p>
            <a:pPr marL="971550" lvl="1" indent="-514350">
              <a:buFont typeface="+mj-lt"/>
              <a:buAutoNum type="arabicPeriod"/>
            </a:pPr>
            <a:r>
              <a:rPr lang="en-US" dirty="0" smtClean="0"/>
              <a:t>Processor issues address 1022</a:t>
            </a:r>
            <a:r>
              <a:rPr lang="en-US" baseline="-25000" dirty="0" smtClean="0"/>
              <a:t>ten </a:t>
            </a:r>
            <a:r>
              <a:rPr lang="en-US" dirty="0" smtClean="0"/>
              <a:t>to Memory</a:t>
            </a:r>
          </a:p>
          <a:p>
            <a:pPr marL="971550" lvl="1" indent="-514350">
              <a:buFont typeface="+mj-lt"/>
              <a:buAutoNum type="arabicPeriod"/>
            </a:pPr>
            <a:r>
              <a:rPr lang="en-US" dirty="0" smtClean="0"/>
              <a:t>Memory reads word at address 1022</a:t>
            </a:r>
            <a:r>
              <a:rPr lang="en-US" baseline="-25000" dirty="0" smtClean="0"/>
              <a:t>ten </a:t>
            </a:r>
            <a:r>
              <a:rPr lang="en-US" dirty="0" smtClean="0"/>
              <a:t>(99)</a:t>
            </a:r>
            <a:endParaRPr lang="en-US" baseline="-25000" dirty="0" smtClean="0"/>
          </a:p>
          <a:p>
            <a:pPr marL="971550" lvl="1" indent="-514350">
              <a:buFont typeface="+mj-lt"/>
              <a:buAutoNum type="arabicPeriod"/>
            </a:pPr>
            <a:r>
              <a:rPr lang="en-US" dirty="0" smtClean="0"/>
              <a:t>Memory sends 99 to Processor</a:t>
            </a:r>
          </a:p>
          <a:p>
            <a:pPr marL="971550" lvl="1" indent="-514350">
              <a:buFont typeface="+mj-lt"/>
              <a:buAutoNum type="arabicPeriod"/>
            </a:pPr>
            <a:r>
              <a:rPr lang="en-US" dirty="0" smtClean="0"/>
              <a:t>Processor loads 99 into register t0</a:t>
            </a:r>
            <a:endParaRPr lang="en-US" dirty="0"/>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21</a:t>
            </a:fld>
            <a:endParaRPr lang="en-US"/>
          </a:p>
        </p:txBody>
      </p:sp>
    </p:spTree>
    <p:extLst>
      <p:ext uri="{BB962C8B-B14F-4D97-AF65-F5344CB8AC3E}">
        <p14:creationId xmlns:p14="http://schemas.microsoft.com/office/powerpoint/2010/main" val="30407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1828800" y="16002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a:xfrm>
            <a:off x="1828800" y="152400"/>
            <a:ext cx="8229600" cy="1143000"/>
          </a:xfrm>
        </p:spPr>
        <p:txBody>
          <a:bodyPr>
            <a:normAutofit/>
          </a:bodyPr>
          <a:lstStyle/>
          <a:p>
            <a:r>
              <a:rPr lang="en-US" dirty="0" smtClean="0"/>
              <a:t>Adding Cache to Computer</a:t>
            </a:r>
            <a:endParaRPr lang="en-US" dirty="0"/>
          </a:p>
        </p:txBody>
      </p:sp>
      <p:grpSp>
        <p:nvGrpSpPr>
          <p:cNvPr id="270" name="Group 269"/>
          <p:cNvGrpSpPr/>
          <p:nvPr/>
        </p:nvGrpSpPr>
        <p:grpSpPr>
          <a:xfrm>
            <a:off x="2133600"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67818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8686801" y="1676400"/>
            <a:ext cx="1572897" cy="762000"/>
            <a:chOff x="6656703" y="1676400"/>
            <a:chExt cx="1572897"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flipH="1" flipV="1">
              <a:off x="6656703" y="1981200"/>
              <a:ext cx="658497"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8686801" y="4800600"/>
            <a:ext cx="1572897" cy="762000"/>
            <a:chOff x="6656703" y="4800600"/>
            <a:chExt cx="1572897"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a:off x="6656703" y="5181600"/>
              <a:ext cx="658497"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69342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4267200" y="1752600"/>
            <a:ext cx="2854568" cy="4636532"/>
            <a:chOff x="2743200" y="1752600"/>
            <a:chExt cx="2854568" cy="4636532"/>
          </a:xfrm>
        </p:grpSpPr>
        <p:grpSp>
          <p:nvGrpSpPr>
            <p:cNvPr id="272" name="Group 271"/>
            <p:cNvGrpSpPr/>
            <p:nvPr/>
          </p:nvGrpSpPr>
          <p:grpSpPr>
            <a:xfrm>
              <a:off x="3333568" y="1752600"/>
              <a:ext cx="1924232" cy="3694331"/>
              <a:chOff x="3333568" y="1752600"/>
              <a:chExt cx="1924232" cy="3694331"/>
            </a:xfrm>
          </p:grpSpPr>
          <p:cxnSp>
            <p:nvCxnSpPr>
              <p:cNvPr id="31" name="Straight Arrow Connector 30"/>
              <p:cNvCxnSpPr/>
              <p:nvPr/>
            </p:nvCxnSpPr>
            <p:spPr>
              <a:xfrm>
                <a:off x="3352800" y="25146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1" idx="3"/>
                <a:endCxn id="30" idx="1"/>
              </p:cNvCxnSpPr>
              <p:nvPr/>
            </p:nvCxnSpPr>
            <p:spPr>
              <a:xfrm>
                <a:off x="3352800" y="3581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352800" y="4495800"/>
                <a:ext cx="1905000" cy="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52800" y="4724400"/>
                <a:ext cx="1905000" cy="0"/>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52800" y="1752600"/>
                <a:ext cx="1263537" cy="646331"/>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333568" y="3200400"/>
                <a:ext cx="933632" cy="369332"/>
              </a:xfrm>
              <a:prstGeom prst="rect">
                <a:avLst/>
              </a:prstGeom>
              <a:noFill/>
            </p:spPr>
            <p:txBody>
              <a:bodyPr wrap="none" rtlCol="0">
                <a:spAutoFit/>
              </a:bodyPr>
              <a:lstStyle/>
              <a:p>
                <a:r>
                  <a:rPr lang="en-US" dirty="0"/>
                  <a:t>Address</a:t>
                </a:r>
              </a:p>
            </p:txBody>
          </p:sp>
          <p:sp>
            <p:nvSpPr>
              <p:cNvPr id="45" name="TextBox 44"/>
              <p:cNvSpPr txBox="1"/>
              <p:nvPr/>
            </p:nvSpPr>
            <p:spPr>
              <a:xfrm>
                <a:off x="3352800" y="3886200"/>
                <a:ext cx="762000" cy="646331"/>
              </a:xfrm>
              <a:prstGeom prst="rect">
                <a:avLst/>
              </a:prstGeom>
              <a:noFill/>
            </p:spPr>
            <p:txBody>
              <a:bodyPr wrap="square" rtlCol="0">
                <a:spAutoFit/>
              </a:bodyPr>
              <a:lstStyle/>
              <a:p>
                <a:r>
                  <a:rPr lang="en-US" dirty="0"/>
                  <a:t>Write Data</a:t>
                </a:r>
              </a:p>
            </p:txBody>
          </p:sp>
          <p:sp>
            <p:nvSpPr>
              <p:cNvPr id="46" name="TextBox 45"/>
              <p:cNvSpPr txBox="1"/>
              <p:nvPr/>
            </p:nvSpPr>
            <p:spPr>
              <a:xfrm>
                <a:off x="3352800" y="4800600"/>
                <a:ext cx="685799" cy="646331"/>
              </a:xfrm>
              <a:prstGeom prst="rect">
                <a:avLst/>
              </a:prstGeom>
              <a:noFill/>
            </p:spPr>
            <p:txBody>
              <a:bodyPr wrap="square" rtlCol="0">
                <a:spAutoFit/>
              </a:bodyPr>
              <a:lstStyle/>
              <a:p>
                <a:r>
                  <a:rPr lang="en-US" dirty="0" err="1"/>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91000" y="5029200"/>
                <a:ext cx="381000" cy="1905000"/>
              </a:xfrm>
              <a:prstGeom prst="leftBrace">
                <a:avLst>
                  <a:gd name="adj1" fmla="val 67668"/>
                  <a:gd name="adj2" fmla="val 47995"/>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8354697" y="5791200"/>
            <a:ext cx="2339102" cy="674132"/>
            <a:chOff x="6324600" y="5791200"/>
            <a:chExt cx="2339102" cy="674132"/>
          </a:xfrm>
        </p:grpSpPr>
        <p:sp>
          <p:nvSpPr>
            <p:cNvPr id="283" name="Left Brace 282"/>
            <p:cNvSpPr/>
            <p:nvPr/>
          </p:nvSpPr>
          <p:spPr>
            <a:xfrm rot="16200000">
              <a:off x="6934200" y="5410200"/>
              <a:ext cx="381000" cy="1143000"/>
            </a:xfrm>
            <a:prstGeom prst="leftBrace">
              <a:avLst>
                <a:gd name="adj1" fmla="val 28383"/>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a:t>I/O-Memory Interfaces</a:t>
              </a:r>
            </a:p>
          </p:txBody>
        </p:sp>
      </p:grpSp>
      <p:sp>
        <p:nvSpPr>
          <p:cNvPr id="4" name="Rectangle 3"/>
          <p:cNvSpPr/>
          <p:nvPr/>
        </p:nvSpPr>
        <p:spPr>
          <a:xfrm>
            <a:off x="6946788"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6922790"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35" name="Group 34"/>
          <p:cNvGrpSpPr/>
          <p:nvPr/>
        </p:nvGrpSpPr>
        <p:grpSpPr>
          <a:xfrm>
            <a:off x="5334000" y="2362200"/>
            <a:ext cx="1522028" cy="2514600"/>
            <a:chOff x="3810000" y="2362200"/>
            <a:chExt cx="1522028" cy="2514600"/>
          </a:xfrm>
        </p:grpSpPr>
        <p:grpSp>
          <p:nvGrpSpPr>
            <p:cNvPr id="33" name="Group 32"/>
            <p:cNvGrpSpPr/>
            <p:nvPr/>
          </p:nvGrpSpPr>
          <p:grpSpPr>
            <a:xfrm>
              <a:off x="4191000" y="2362200"/>
              <a:ext cx="838200" cy="2514600"/>
              <a:chOff x="3962400" y="685800"/>
              <a:chExt cx="762000" cy="1066800"/>
            </a:xfrm>
          </p:grpSpPr>
          <p:sp>
            <p:nvSpPr>
              <p:cNvPr id="289" name="Rectangle 288"/>
              <p:cNvSpPr/>
              <p:nvPr/>
            </p:nvSpPr>
            <p:spPr>
              <a:xfrm>
                <a:off x="3962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0" name="Rectangle 289"/>
              <p:cNvSpPr/>
              <p:nvPr/>
            </p:nvSpPr>
            <p:spPr>
              <a:xfrm>
                <a:off x="4343400" y="685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1" name="Rectangle 290"/>
              <p:cNvSpPr/>
              <p:nvPr/>
            </p:nvSpPr>
            <p:spPr>
              <a:xfrm>
                <a:off x="3962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2" name="Rectangle 291"/>
              <p:cNvSpPr/>
              <p:nvPr/>
            </p:nvSpPr>
            <p:spPr>
              <a:xfrm>
                <a:off x="4343400" y="762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3" name="Rectangle 292"/>
              <p:cNvSpPr/>
              <p:nvPr/>
            </p:nvSpPr>
            <p:spPr>
              <a:xfrm>
                <a:off x="3962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4" name="Rectangle 293"/>
              <p:cNvSpPr/>
              <p:nvPr/>
            </p:nvSpPr>
            <p:spPr>
              <a:xfrm>
                <a:off x="4343400" y="838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5" name="Rectangle 294"/>
              <p:cNvSpPr/>
              <p:nvPr/>
            </p:nvSpPr>
            <p:spPr>
              <a:xfrm>
                <a:off x="3962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6" name="Rectangle 295"/>
              <p:cNvSpPr/>
              <p:nvPr/>
            </p:nvSpPr>
            <p:spPr>
              <a:xfrm>
                <a:off x="4343400" y="914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7" name="Rectangle 296"/>
              <p:cNvSpPr/>
              <p:nvPr/>
            </p:nvSpPr>
            <p:spPr>
              <a:xfrm>
                <a:off x="3962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8" name="Rectangle 297"/>
              <p:cNvSpPr/>
              <p:nvPr/>
            </p:nvSpPr>
            <p:spPr>
              <a:xfrm>
                <a:off x="4343400" y="990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9" name="Rectangle 298"/>
              <p:cNvSpPr/>
              <p:nvPr/>
            </p:nvSpPr>
            <p:spPr>
              <a:xfrm>
                <a:off x="3962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0" name="Rectangle 299"/>
              <p:cNvSpPr/>
              <p:nvPr/>
            </p:nvSpPr>
            <p:spPr>
              <a:xfrm>
                <a:off x="4343400" y="1066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1" name="Rectangle 300"/>
              <p:cNvSpPr/>
              <p:nvPr/>
            </p:nvSpPr>
            <p:spPr>
              <a:xfrm>
                <a:off x="3962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2" name="Rectangle 301"/>
              <p:cNvSpPr/>
              <p:nvPr/>
            </p:nvSpPr>
            <p:spPr>
              <a:xfrm>
                <a:off x="4343400" y="1143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3" name="Rectangle 302"/>
              <p:cNvSpPr/>
              <p:nvPr/>
            </p:nvSpPr>
            <p:spPr>
              <a:xfrm>
                <a:off x="3962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4" name="Rectangle 303"/>
              <p:cNvSpPr/>
              <p:nvPr/>
            </p:nvSpPr>
            <p:spPr>
              <a:xfrm>
                <a:off x="4343400" y="1219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5" name="Rectangle 304"/>
              <p:cNvSpPr/>
              <p:nvPr/>
            </p:nvSpPr>
            <p:spPr>
              <a:xfrm>
                <a:off x="3962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6" name="Rectangle 305"/>
              <p:cNvSpPr/>
              <p:nvPr/>
            </p:nvSpPr>
            <p:spPr>
              <a:xfrm>
                <a:off x="4343400" y="1295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7" name="Rectangle 306"/>
              <p:cNvSpPr/>
              <p:nvPr/>
            </p:nvSpPr>
            <p:spPr>
              <a:xfrm>
                <a:off x="3962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8" name="Rectangle 307"/>
              <p:cNvSpPr/>
              <p:nvPr/>
            </p:nvSpPr>
            <p:spPr>
              <a:xfrm>
                <a:off x="4343400" y="13716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9" name="Rectangle 308"/>
              <p:cNvSpPr/>
              <p:nvPr/>
            </p:nvSpPr>
            <p:spPr>
              <a:xfrm>
                <a:off x="3962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0" name="Rectangle 309"/>
              <p:cNvSpPr/>
              <p:nvPr/>
            </p:nvSpPr>
            <p:spPr>
              <a:xfrm>
                <a:off x="4343400" y="14478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1" name="Rectangle 310"/>
              <p:cNvSpPr/>
              <p:nvPr/>
            </p:nvSpPr>
            <p:spPr>
              <a:xfrm>
                <a:off x="3962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2" name="Rectangle 311"/>
              <p:cNvSpPr/>
              <p:nvPr/>
            </p:nvSpPr>
            <p:spPr>
              <a:xfrm>
                <a:off x="4343400" y="15240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3" name="Rectangle 312"/>
              <p:cNvSpPr/>
              <p:nvPr/>
            </p:nvSpPr>
            <p:spPr>
              <a:xfrm>
                <a:off x="3962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4" name="Rectangle 313"/>
              <p:cNvSpPr/>
              <p:nvPr/>
            </p:nvSpPr>
            <p:spPr>
              <a:xfrm>
                <a:off x="4343400" y="16002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5" name="Rectangle 314"/>
              <p:cNvSpPr/>
              <p:nvPr/>
            </p:nvSpPr>
            <p:spPr>
              <a:xfrm>
                <a:off x="3962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6" name="Rectangle 315"/>
              <p:cNvSpPr/>
              <p:nvPr/>
            </p:nvSpPr>
            <p:spPr>
              <a:xfrm>
                <a:off x="4343400" y="1676400"/>
                <a:ext cx="381000" cy="762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17" name="TextBox 316"/>
            <p:cNvSpPr txBox="1"/>
            <p:nvPr/>
          </p:nvSpPr>
          <p:spPr>
            <a:xfrm>
              <a:off x="3810000" y="2819400"/>
              <a:ext cx="1522028" cy="461665"/>
            </a:xfrm>
            <a:prstGeom prst="rect">
              <a:avLst/>
            </a:prstGeom>
            <a:noFill/>
          </p:spPr>
          <p:txBody>
            <a:bodyPr wrap="square" rtlCol="0">
              <a:spAutoFit/>
            </a:bodyPr>
            <a:lstStyle/>
            <a:p>
              <a:pPr algn="ctr"/>
              <a:r>
                <a:rPr lang="en-US" sz="2400" dirty="0">
                  <a:effectLst>
                    <a:glow rad="254000">
                      <a:schemeClr val="bg1">
                        <a:alpha val="75000"/>
                      </a:schemeClr>
                    </a:glow>
                  </a:effectLst>
                </a:rPr>
                <a:t>Cache</a:t>
              </a:r>
            </a:p>
          </p:txBody>
        </p:sp>
      </p:grpSp>
      <p:sp>
        <p:nvSpPr>
          <p:cNvPr id="286" name="Date Placeholder 3"/>
          <p:cNvSpPr txBox="1">
            <a:spLocks/>
          </p:cNvSpPr>
          <p:nvPr/>
        </p:nvSpPr>
        <p:spPr>
          <a:xfrm>
            <a:off x="7620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28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318" name="Slide Number Placeholder 5"/>
          <p:cNvSpPr>
            <a:spLocks noGrp="1"/>
          </p:cNvSpPr>
          <p:nvPr>
            <p:ph type="sldNum" sz="quarter" idx="4294967295"/>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22</a:t>
            </a:fld>
            <a:endParaRPr lang="en-US" dirty="0"/>
          </a:p>
        </p:txBody>
      </p:sp>
      <p:sp>
        <p:nvSpPr>
          <p:cNvPr id="2" name="TextBox 1"/>
          <p:cNvSpPr txBox="1"/>
          <p:nvPr/>
        </p:nvSpPr>
        <p:spPr>
          <a:xfrm>
            <a:off x="2059553" y="5486401"/>
            <a:ext cx="2529421" cy="646331"/>
          </a:xfrm>
          <a:prstGeom prst="rect">
            <a:avLst/>
          </a:prstGeom>
          <a:noFill/>
        </p:spPr>
        <p:txBody>
          <a:bodyPr wrap="none" rtlCol="0">
            <a:spAutoFit/>
          </a:bodyPr>
          <a:lstStyle/>
          <a:p>
            <a:pPr algn="ctr"/>
            <a:r>
              <a:rPr lang="en-US" dirty="0"/>
              <a:t>Processor organized</a:t>
            </a:r>
            <a:br>
              <a:rPr lang="en-US" dirty="0"/>
            </a:br>
            <a:r>
              <a:rPr lang="en-US" dirty="0"/>
              <a:t>around </a:t>
            </a:r>
            <a:r>
              <a:rPr lang="en-US" b="1" i="1" dirty="0"/>
              <a:t>words </a:t>
            </a:r>
            <a:r>
              <a:rPr lang="en-US" dirty="0"/>
              <a:t>and</a:t>
            </a:r>
            <a:r>
              <a:rPr lang="en-US" b="1" i="1" dirty="0"/>
              <a:t> bytes</a:t>
            </a:r>
          </a:p>
        </p:txBody>
      </p:sp>
      <p:sp>
        <p:nvSpPr>
          <p:cNvPr id="319" name="TextBox 318"/>
          <p:cNvSpPr txBox="1"/>
          <p:nvPr/>
        </p:nvSpPr>
        <p:spPr>
          <a:xfrm>
            <a:off x="8707573" y="2971800"/>
            <a:ext cx="1960430" cy="1477328"/>
          </a:xfrm>
          <a:prstGeom prst="rect">
            <a:avLst/>
          </a:prstGeom>
          <a:noFill/>
        </p:spPr>
        <p:txBody>
          <a:bodyPr wrap="none" rtlCol="0">
            <a:spAutoFit/>
          </a:bodyPr>
          <a:lstStyle/>
          <a:p>
            <a:pPr algn="ctr"/>
            <a:r>
              <a:rPr lang="en-US" dirty="0"/>
              <a:t>Memory (including</a:t>
            </a:r>
          </a:p>
          <a:p>
            <a:pPr algn="ctr"/>
            <a:r>
              <a:rPr lang="en-US" dirty="0"/>
              <a:t>cache) organized</a:t>
            </a:r>
            <a:br>
              <a:rPr lang="en-US" dirty="0"/>
            </a:br>
            <a:r>
              <a:rPr lang="en-US" dirty="0"/>
              <a:t>around </a:t>
            </a:r>
            <a:r>
              <a:rPr lang="en-US" b="1" i="1" dirty="0"/>
              <a:t>blocks,</a:t>
            </a:r>
            <a:r>
              <a:rPr lang="en-US" b="1" dirty="0"/>
              <a:t/>
            </a:r>
            <a:br>
              <a:rPr lang="en-US" b="1" dirty="0"/>
            </a:br>
            <a:r>
              <a:rPr lang="en-US" dirty="0"/>
              <a:t>which are typically</a:t>
            </a:r>
            <a:br>
              <a:rPr lang="en-US" dirty="0"/>
            </a:br>
            <a:r>
              <a:rPr lang="en-US" dirty="0"/>
              <a:t>multiple words</a:t>
            </a:r>
          </a:p>
        </p:txBody>
      </p:sp>
    </p:spTree>
    <p:extLst>
      <p:ext uri="{BB962C8B-B14F-4D97-AF65-F5344CB8AC3E}">
        <p14:creationId xmlns:p14="http://schemas.microsoft.com/office/powerpoint/2010/main" val="27738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with Cache</a:t>
            </a:r>
            <a:endParaRPr lang="en-US" dirty="0"/>
          </a:p>
        </p:txBody>
      </p:sp>
      <p:sp>
        <p:nvSpPr>
          <p:cNvPr id="3" name="Content Placeholder 2"/>
          <p:cNvSpPr>
            <a:spLocks noGrp="1"/>
          </p:cNvSpPr>
          <p:nvPr>
            <p:ph idx="1"/>
          </p:nvPr>
        </p:nvSpPr>
        <p:spPr>
          <a:xfrm>
            <a:off x="533400" y="1219200"/>
            <a:ext cx="11049000" cy="5429066"/>
          </a:xfrm>
        </p:spPr>
        <p:txBody>
          <a:bodyPr>
            <a:normAutofit/>
          </a:bodyPr>
          <a:lstStyle/>
          <a:p>
            <a:r>
              <a:rPr lang="en-US" dirty="0" smtClean="0"/>
              <a:t>Load word instruction: </a:t>
            </a:r>
            <a:r>
              <a:rPr lang="en-US" dirty="0" err="1" smtClean="0">
                <a:latin typeface="Courier"/>
                <a:cs typeface="Courier"/>
              </a:rPr>
              <a:t>lw</a:t>
            </a:r>
            <a:r>
              <a:rPr lang="en-US" dirty="0" smtClean="0">
                <a:latin typeface="Courier"/>
                <a:cs typeface="Courier"/>
              </a:rPr>
              <a:t> t0,0(t1)</a:t>
            </a:r>
          </a:p>
          <a:p>
            <a:r>
              <a:rPr lang="en-US" dirty="0" smtClean="0"/>
              <a:t>t1 contains 1022</a:t>
            </a:r>
            <a:r>
              <a:rPr lang="en-US" baseline="-25000" dirty="0" smtClean="0"/>
              <a:t>ten, </a:t>
            </a:r>
            <a:r>
              <a:rPr lang="en-US" dirty="0" smtClean="0"/>
              <a:t>Memory[1022] = 99</a:t>
            </a:r>
            <a:endParaRPr lang="en-US" baseline="-25000" dirty="0" smtClean="0"/>
          </a:p>
          <a:p>
            <a:r>
              <a:rPr lang="en-US" dirty="0" smtClean="0"/>
              <a:t>With cache: Processor issues address 1022</a:t>
            </a:r>
            <a:r>
              <a:rPr lang="en-US" baseline="-25000" dirty="0" smtClean="0"/>
              <a:t>ten </a:t>
            </a:r>
            <a:r>
              <a:rPr lang="en-US" dirty="0" smtClean="0"/>
              <a:t>to Cache</a:t>
            </a:r>
          </a:p>
          <a:p>
            <a:pPr marL="971550" lvl="1" indent="-514350">
              <a:buFont typeface="+mj-lt"/>
              <a:buAutoNum type="arabicPeriod"/>
            </a:pPr>
            <a:r>
              <a:rPr lang="en-US" dirty="0" smtClean="0"/>
              <a:t>Cache checks to see if has copy of data at address 1022</a:t>
            </a:r>
            <a:r>
              <a:rPr lang="en-US" baseline="-25000" dirty="0" smtClean="0"/>
              <a:t>ten</a:t>
            </a:r>
            <a:endParaRPr lang="en-US" dirty="0" smtClean="0"/>
          </a:p>
          <a:p>
            <a:pPr marL="1371600" lvl="2" indent="-514350">
              <a:buNone/>
            </a:pPr>
            <a:r>
              <a:rPr lang="en-US" dirty="0" smtClean="0"/>
              <a:t>2a.	If finds a match (</a:t>
            </a:r>
            <a:r>
              <a:rPr lang="en-US" b="1" dirty="0" smtClean="0">
                <a:solidFill>
                  <a:srgbClr val="0000FF"/>
                </a:solidFill>
              </a:rPr>
              <a:t>Hit</a:t>
            </a:r>
            <a:r>
              <a:rPr lang="en-US" dirty="0" smtClean="0"/>
              <a:t>): cache reads 99, sends to processor</a:t>
            </a:r>
          </a:p>
          <a:p>
            <a:pPr marL="1371600" lvl="2" indent="-514350">
              <a:buNone/>
            </a:pPr>
            <a:r>
              <a:rPr lang="en-US" dirty="0" smtClean="0"/>
              <a:t>2b.	No match (</a:t>
            </a:r>
            <a:r>
              <a:rPr lang="en-US" b="1" dirty="0" smtClean="0">
                <a:solidFill>
                  <a:srgbClr val="0000FF"/>
                </a:solidFill>
              </a:rPr>
              <a:t>Miss</a:t>
            </a:r>
            <a:r>
              <a:rPr lang="en-US" dirty="0" smtClean="0"/>
              <a:t>): cache sends address 1022 to Memory</a:t>
            </a:r>
            <a:endParaRPr lang="en-US" baseline="-25000" dirty="0" smtClean="0"/>
          </a:p>
          <a:p>
            <a:pPr marL="1828800" lvl="3" indent="-514350">
              <a:buFont typeface="+mj-lt"/>
              <a:buAutoNum type="romanUcPeriod"/>
            </a:pPr>
            <a:r>
              <a:rPr lang="en-US" dirty="0" smtClean="0"/>
              <a:t>Memory reads 99 at address 1022</a:t>
            </a:r>
            <a:r>
              <a:rPr lang="en-US" baseline="-25000" dirty="0" smtClean="0"/>
              <a:t>ten</a:t>
            </a:r>
          </a:p>
          <a:p>
            <a:pPr marL="1828800" lvl="3" indent="-514350">
              <a:buFont typeface="+mj-lt"/>
              <a:buAutoNum type="romanUcPeriod"/>
            </a:pPr>
            <a:r>
              <a:rPr lang="en-US" dirty="0" smtClean="0"/>
              <a:t>Memory sends 99 to Cache</a:t>
            </a:r>
          </a:p>
          <a:p>
            <a:pPr marL="1828800" lvl="3" indent="-514350">
              <a:buFont typeface="+mj-lt"/>
              <a:buAutoNum type="romanUcPeriod"/>
            </a:pPr>
            <a:r>
              <a:rPr lang="en-US" dirty="0" smtClean="0"/>
              <a:t>Cache replaces word with new 99</a:t>
            </a:r>
          </a:p>
          <a:p>
            <a:pPr marL="1828800" lvl="3" indent="-514350">
              <a:buFont typeface="+mj-lt"/>
              <a:buAutoNum type="romanUcPeriod"/>
            </a:pPr>
            <a:r>
              <a:rPr lang="en-US" dirty="0" smtClean="0"/>
              <a:t>Cache sends 99 to processor</a:t>
            </a:r>
          </a:p>
          <a:p>
            <a:pPr marL="971550" lvl="1" indent="-514350">
              <a:buFont typeface="+mj-lt"/>
              <a:buAutoNum type="arabicPeriod"/>
            </a:pPr>
            <a:r>
              <a:rPr lang="en-US" dirty="0" smtClean="0"/>
              <a:t>Processor loads 99 into register t0</a:t>
            </a:r>
            <a:endParaRPr lang="en-US" dirty="0"/>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23</a:t>
            </a:fld>
            <a:endParaRPr lang="en-US"/>
          </a:p>
        </p:txBody>
      </p:sp>
    </p:spTree>
    <p:extLst>
      <p:ext uri="{BB962C8B-B14F-4D97-AF65-F5344CB8AC3E}">
        <p14:creationId xmlns:p14="http://schemas.microsoft.com/office/powerpoint/2010/main" val="6519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Administrivia</a:t>
            </a:r>
            <a:endParaRPr lang="en-US" dirty="0"/>
          </a:p>
        </p:txBody>
      </p:sp>
      <p:sp>
        <p:nvSpPr>
          <p:cNvPr id="3" name="Content Placeholder 2"/>
          <p:cNvSpPr>
            <a:spLocks noGrp="1"/>
          </p:cNvSpPr>
          <p:nvPr>
            <p:ph idx="1"/>
          </p:nvPr>
        </p:nvSpPr>
        <p:spPr>
          <a:xfrm>
            <a:off x="762000" y="1600201"/>
            <a:ext cx="5715000" cy="4525963"/>
          </a:xfrm>
        </p:spPr>
        <p:txBody>
          <a:bodyPr>
            <a:normAutofit/>
          </a:bodyPr>
          <a:lstStyle/>
          <a:p>
            <a:r>
              <a:rPr lang="en-US" sz="2800" dirty="0" smtClean="0"/>
              <a:t>Homework 3 has been released! </a:t>
            </a:r>
          </a:p>
          <a:p>
            <a:pPr lvl="1"/>
            <a:r>
              <a:rPr lang="en-US" dirty="0" smtClean="0"/>
              <a:t>Link is on the course website</a:t>
            </a:r>
          </a:p>
          <a:p>
            <a:r>
              <a:rPr lang="en-US" sz="2800" dirty="0" smtClean="0"/>
              <a:t>Project 1 Part 2 is due Monday</a:t>
            </a:r>
          </a:p>
          <a:p>
            <a:pPr lvl="1"/>
            <a:r>
              <a:rPr lang="en-US" dirty="0" smtClean="0"/>
              <a:t>This is the same day that Project 2 Part 1 will be released!</a:t>
            </a:r>
          </a:p>
          <a:p>
            <a:r>
              <a:rPr lang="en-US" sz="2800" dirty="0" smtClean="0"/>
              <a:t>Midterm 2 is on Oct 31 (Halloween)</a:t>
            </a:r>
            <a:endParaRPr lang="en-US" sz="2800" dirty="0"/>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24</a:t>
            </a:fld>
            <a:endParaRPr lang="en-US"/>
          </a:p>
        </p:txBody>
      </p:sp>
      <p:sp>
        <p:nvSpPr>
          <p:cNvPr id="5" name="Date Placeholder 3"/>
          <p:cNvSpPr txBox="1">
            <a:spLocks/>
          </p:cNvSpPr>
          <p:nvPr/>
        </p:nvSpPr>
        <p:spPr>
          <a:xfrm>
            <a:off x="838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7200" y="1524001"/>
            <a:ext cx="4775200" cy="4758267"/>
          </a:xfrm>
          <a:prstGeom prst="rect">
            <a:avLst/>
          </a:prstGeom>
        </p:spPr>
      </p:pic>
    </p:spTree>
    <p:extLst>
      <p:ext uri="{BB962C8B-B14F-4D97-AF65-F5344CB8AC3E}">
        <p14:creationId xmlns:p14="http://schemas.microsoft.com/office/powerpoint/2010/main" val="5227062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25</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14</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170828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“Tags”</a:t>
            </a:r>
            <a:endParaRPr lang="en-US" dirty="0"/>
          </a:p>
        </p:txBody>
      </p:sp>
      <p:sp>
        <p:nvSpPr>
          <p:cNvPr id="3" name="Content Placeholder 2"/>
          <p:cNvSpPr>
            <a:spLocks noGrp="1"/>
          </p:cNvSpPr>
          <p:nvPr>
            <p:ph idx="1"/>
          </p:nvPr>
        </p:nvSpPr>
        <p:spPr>
          <a:xfrm>
            <a:off x="762000" y="1384964"/>
            <a:ext cx="10744200" cy="2810089"/>
          </a:xfrm>
        </p:spPr>
        <p:txBody>
          <a:bodyPr>
            <a:normAutofit/>
          </a:bodyPr>
          <a:lstStyle/>
          <a:p>
            <a:pPr>
              <a:lnSpc>
                <a:spcPct val="85000"/>
              </a:lnSpc>
            </a:pPr>
            <a:r>
              <a:rPr lang="en-US" dirty="0" smtClean="0"/>
              <a:t>Need way to tell if have copy of location in memory so that can decide on hit or miss</a:t>
            </a:r>
          </a:p>
          <a:p>
            <a:pPr>
              <a:lnSpc>
                <a:spcPct val="85000"/>
              </a:lnSpc>
            </a:pPr>
            <a:r>
              <a:rPr lang="en-US" dirty="0" smtClean="0"/>
              <a:t>On cache miss, put memory address of block in “tag address” of cache block</a:t>
            </a:r>
          </a:p>
          <a:p>
            <a:pPr lvl="1">
              <a:lnSpc>
                <a:spcPct val="85000"/>
              </a:lnSpc>
            </a:pPr>
            <a:r>
              <a:rPr lang="en-US" dirty="0" smtClean="0"/>
              <a:t>1022 placed in tag next to data from memory (99)</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83323029"/>
              </p:ext>
            </p:extLst>
          </p:nvPr>
        </p:nvGraphicFramePr>
        <p:xfrm>
          <a:off x="2165353" y="3810001"/>
          <a:ext cx="6096000" cy="24434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370840">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370840">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370840">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370840">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9" name="Rectangle 8"/>
          <p:cNvSpPr/>
          <p:nvPr/>
        </p:nvSpPr>
        <p:spPr>
          <a:xfrm>
            <a:off x="2148311" y="4668796"/>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0800000">
            <a:off x="8262253" y="4367464"/>
            <a:ext cx="1334733" cy="129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2"/>
          </p:cNvCxnSpPr>
          <p:nvPr/>
        </p:nvCxnSpPr>
        <p:spPr>
          <a:xfrm flipH="1">
            <a:off x="8104561" y="5334001"/>
            <a:ext cx="1441818" cy="2727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8" idx="2"/>
          </p:cNvCxnSpPr>
          <p:nvPr/>
        </p:nvCxnSpPr>
        <p:spPr>
          <a:xfrm flipH="1">
            <a:off x="8126089" y="5334001"/>
            <a:ext cx="1420290" cy="7462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382000" y="4379894"/>
            <a:ext cx="2328758" cy="954107"/>
          </a:xfrm>
          <a:prstGeom prst="rect">
            <a:avLst/>
          </a:prstGeom>
          <a:noFill/>
        </p:spPr>
        <p:txBody>
          <a:bodyPr wrap="none" rtlCol="0">
            <a:spAutoFit/>
          </a:bodyPr>
          <a:lstStyle/>
          <a:p>
            <a:pPr algn="ctr"/>
            <a:r>
              <a:rPr lang="en-US" sz="2800" dirty="0"/>
              <a:t>From earlier</a:t>
            </a:r>
          </a:p>
          <a:p>
            <a:pPr algn="ctr"/>
            <a:r>
              <a:rPr lang="en-US" sz="2800" dirty="0"/>
              <a:t>loads or stores</a:t>
            </a:r>
          </a:p>
        </p:txBody>
      </p:sp>
      <p:cxnSp>
        <p:nvCxnSpPr>
          <p:cNvPr id="23" name="Straight Arrow Connector 22"/>
          <p:cNvCxnSpPr>
            <a:stCxn id="18" idx="1"/>
          </p:cNvCxnSpPr>
          <p:nvPr/>
        </p:nvCxnSpPr>
        <p:spPr>
          <a:xfrm flipH="1">
            <a:off x="8169148" y="4856947"/>
            <a:ext cx="212853" cy="395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6"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26</a:t>
            </a:fld>
            <a:endParaRPr lang="en-US"/>
          </a:p>
        </p:txBody>
      </p:sp>
    </p:spTree>
    <p:extLst>
      <p:ext uri="{BB962C8B-B14F-4D97-AF65-F5344CB8AC3E}">
        <p14:creationId xmlns:p14="http://schemas.microsoft.com/office/powerpoint/2010/main" val="30759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7527907" y="4432357"/>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1981200" y="274638"/>
            <a:ext cx="4114800" cy="1143000"/>
          </a:xfrm>
        </p:spPr>
        <p:txBody>
          <a:bodyPr>
            <a:normAutofit fontScale="90000"/>
          </a:bodyPr>
          <a:lstStyle/>
          <a:p>
            <a:pPr>
              <a:lnSpc>
                <a:spcPct val="85000"/>
              </a:lnSpc>
            </a:pPr>
            <a:r>
              <a:rPr lang="en-US" dirty="0" smtClean="0"/>
              <a:t>Anatomy of a </a:t>
            </a:r>
            <a:br>
              <a:rPr lang="en-US" dirty="0" smtClean="0"/>
            </a:br>
            <a:r>
              <a:rPr lang="en-US" dirty="0" smtClean="0"/>
              <a:t>16 Byte Cache, </a:t>
            </a:r>
            <a:br>
              <a:rPr lang="en-US" dirty="0" smtClean="0"/>
            </a:br>
            <a:r>
              <a:rPr lang="en-US" dirty="0" smtClean="0"/>
              <a:t>with 4 Byte Blocks</a:t>
            </a:r>
            <a:endParaRPr lang="en-US" dirty="0"/>
          </a:p>
        </p:txBody>
      </p:sp>
      <p:sp>
        <p:nvSpPr>
          <p:cNvPr id="7" name="Content Placeholder 6"/>
          <p:cNvSpPr>
            <a:spLocks noGrp="1"/>
          </p:cNvSpPr>
          <p:nvPr>
            <p:ph sz="half" idx="1"/>
          </p:nvPr>
        </p:nvSpPr>
        <p:spPr/>
        <p:txBody>
          <a:bodyPr/>
          <a:lstStyle/>
          <a:p>
            <a:r>
              <a:rPr lang="en-US" dirty="0" smtClean="0"/>
              <a:t>Operations:</a:t>
            </a:r>
          </a:p>
          <a:p>
            <a:pPr marL="914400" lvl="1" indent="-457200">
              <a:buFont typeface="+mj-lt"/>
              <a:buAutoNum type="arabicPeriod"/>
            </a:pPr>
            <a:r>
              <a:rPr lang="en-US" dirty="0" smtClean="0"/>
              <a:t>Cache Hit</a:t>
            </a:r>
          </a:p>
          <a:p>
            <a:pPr marL="914400" lvl="1" indent="-457200">
              <a:buFont typeface="+mj-lt"/>
              <a:buAutoNum type="arabicPeriod"/>
            </a:pPr>
            <a:r>
              <a:rPr lang="en-US" dirty="0" smtClean="0"/>
              <a:t>Cache Miss</a:t>
            </a:r>
          </a:p>
          <a:p>
            <a:pPr marL="914400" lvl="1" indent="-457200">
              <a:buFont typeface="+mj-lt"/>
              <a:buAutoNum type="arabicPeriod"/>
            </a:pPr>
            <a:r>
              <a:rPr lang="en-US" dirty="0" smtClean="0"/>
              <a:t>Refill cache from memory</a:t>
            </a:r>
          </a:p>
          <a:p>
            <a:r>
              <a:rPr lang="en-US" dirty="0" smtClean="0"/>
              <a:t>Cache needs Address Tags to decide if Processor Address is a Cache Hit or Cache Miss</a:t>
            </a:r>
          </a:p>
          <a:p>
            <a:pPr lvl="1"/>
            <a:r>
              <a:rPr lang="en-US" dirty="0" smtClean="0"/>
              <a:t>Compares all four tags</a:t>
            </a:r>
          </a:p>
          <a:p>
            <a:endParaRPr lang="en-US" dirty="0"/>
          </a:p>
        </p:txBody>
      </p:sp>
      <p:sp>
        <p:nvSpPr>
          <p:cNvPr id="9" name="Rectangle 8"/>
          <p:cNvSpPr/>
          <p:nvPr/>
        </p:nvSpPr>
        <p:spPr>
          <a:xfrm>
            <a:off x="6475960" y="0"/>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sp>
        <p:nvSpPr>
          <p:cNvPr id="23" name="TextBox 22"/>
          <p:cNvSpPr txBox="1"/>
          <p:nvPr/>
        </p:nvSpPr>
        <p:spPr>
          <a:xfrm>
            <a:off x="6547312" y="1698003"/>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24" name="TextBox 23"/>
          <p:cNvSpPr txBox="1"/>
          <p:nvPr/>
        </p:nvSpPr>
        <p:spPr>
          <a:xfrm>
            <a:off x="8255229" y="1726541"/>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26" name="Rectangle 25"/>
          <p:cNvSpPr/>
          <p:nvPr/>
        </p:nvSpPr>
        <p:spPr>
          <a:xfrm>
            <a:off x="6561584" y="2411449"/>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979770" y="4366290"/>
            <a:ext cx="1067269" cy="523220"/>
          </a:xfrm>
          <a:prstGeom prst="rect">
            <a:avLst/>
          </a:prstGeom>
          <a:noFill/>
        </p:spPr>
        <p:txBody>
          <a:bodyPr wrap="none" rtlCol="0">
            <a:spAutoFit/>
          </a:bodyPr>
          <a:lstStyle/>
          <a:p>
            <a:r>
              <a:rPr lang="en-US" sz="2800" dirty="0"/>
              <a:t>Cache</a:t>
            </a:r>
          </a:p>
        </p:txBody>
      </p:sp>
      <p:sp>
        <p:nvSpPr>
          <p:cNvPr id="40" name="TextBox 39"/>
          <p:cNvSpPr txBox="1"/>
          <p:nvPr/>
        </p:nvSpPr>
        <p:spPr>
          <a:xfrm>
            <a:off x="6542733" y="5068045"/>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41" name="TextBox 40"/>
          <p:cNvSpPr txBox="1"/>
          <p:nvPr/>
        </p:nvSpPr>
        <p:spPr>
          <a:xfrm>
            <a:off x="8305800" y="5068045"/>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42" name="Rectangle 41"/>
          <p:cNvSpPr/>
          <p:nvPr/>
        </p:nvSpPr>
        <p:spPr>
          <a:xfrm>
            <a:off x="6604396" y="5750376"/>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grpSp>
        <p:nvGrpSpPr>
          <p:cNvPr id="2" name="Group 48"/>
          <p:cNvGrpSpPr/>
          <p:nvPr/>
        </p:nvGrpSpPr>
        <p:grpSpPr>
          <a:xfrm>
            <a:off x="8702763" y="1598122"/>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 name="Group 53"/>
          <p:cNvGrpSpPr/>
          <p:nvPr/>
        </p:nvGrpSpPr>
        <p:grpSpPr>
          <a:xfrm>
            <a:off x="7075996" y="3133884"/>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7237976" y="3429356"/>
            <a:ext cx="652643" cy="369332"/>
          </a:xfrm>
          <a:prstGeom prst="rect">
            <a:avLst/>
          </a:prstGeom>
        </p:spPr>
        <p:txBody>
          <a:bodyPr wrap="none">
            <a:spAutoFit/>
          </a:bodyPr>
          <a:lstStyle/>
          <a:p>
            <a:r>
              <a:rPr lang="en-US" dirty="0"/>
              <a:t>1022</a:t>
            </a:r>
          </a:p>
        </p:txBody>
      </p:sp>
      <p:sp>
        <p:nvSpPr>
          <p:cNvPr id="61" name="Rectangle 60"/>
          <p:cNvSpPr/>
          <p:nvPr/>
        </p:nvSpPr>
        <p:spPr>
          <a:xfrm>
            <a:off x="9002281" y="3429356"/>
            <a:ext cx="418654" cy="369332"/>
          </a:xfrm>
          <a:prstGeom prst="rect">
            <a:avLst/>
          </a:prstGeom>
        </p:spPr>
        <p:txBody>
          <a:bodyPr wrap="none">
            <a:spAutoFit/>
          </a:bodyPr>
          <a:lstStyle/>
          <a:p>
            <a:r>
              <a:rPr lang="en-US" dirty="0"/>
              <a:t>99</a:t>
            </a:r>
          </a:p>
        </p:txBody>
      </p:sp>
      <p:sp>
        <p:nvSpPr>
          <p:cNvPr id="62" name="Rectangle 61"/>
          <p:cNvSpPr/>
          <p:nvPr/>
        </p:nvSpPr>
        <p:spPr>
          <a:xfrm flipH="1">
            <a:off x="7327488" y="3064319"/>
            <a:ext cx="775008" cy="369332"/>
          </a:xfrm>
          <a:prstGeom prst="rect">
            <a:avLst/>
          </a:prstGeom>
        </p:spPr>
        <p:txBody>
          <a:bodyPr wrap="square">
            <a:spAutoFit/>
          </a:bodyPr>
          <a:lstStyle/>
          <a:p>
            <a:r>
              <a:rPr lang="en-US" dirty="0"/>
              <a:t>252</a:t>
            </a:r>
          </a:p>
        </p:txBody>
      </p:sp>
      <p:sp>
        <p:nvSpPr>
          <p:cNvPr id="63" name="Rectangle 62"/>
          <p:cNvSpPr/>
          <p:nvPr/>
        </p:nvSpPr>
        <p:spPr>
          <a:xfrm>
            <a:off x="9002281" y="3732421"/>
            <a:ext cx="301660" cy="369332"/>
          </a:xfrm>
          <a:prstGeom prst="rect">
            <a:avLst/>
          </a:prstGeom>
        </p:spPr>
        <p:txBody>
          <a:bodyPr wrap="none">
            <a:spAutoFit/>
          </a:bodyPr>
          <a:lstStyle/>
          <a:p>
            <a:r>
              <a:rPr lang="en-US" dirty="0"/>
              <a:t>7</a:t>
            </a:r>
          </a:p>
        </p:txBody>
      </p:sp>
      <p:sp>
        <p:nvSpPr>
          <p:cNvPr id="64" name="Rectangle 63"/>
          <p:cNvSpPr/>
          <p:nvPr/>
        </p:nvSpPr>
        <p:spPr>
          <a:xfrm>
            <a:off x="9002281" y="4035487"/>
            <a:ext cx="418654" cy="369332"/>
          </a:xfrm>
          <a:prstGeom prst="rect">
            <a:avLst/>
          </a:prstGeom>
        </p:spPr>
        <p:txBody>
          <a:bodyPr wrap="none">
            <a:spAutoFit/>
          </a:bodyPr>
          <a:lstStyle/>
          <a:p>
            <a:r>
              <a:rPr lang="en-US" dirty="0"/>
              <a:t>20</a:t>
            </a:r>
          </a:p>
        </p:txBody>
      </p:sp>
      <p:sp>
        <p:nvSpPr>
          <p:cNvPr id="65" name="Rectangle 64"/>
          <p:cNvSpPr/>
          <p:nvPr/>
        </p:nvSpPr>
        <p:spPr>
          <a:xfrm>
            <a:off x="9002281" y="3064319"/>
            <a:ext cx="418654" cy="369332"/>
          </a:xfrm>
          <a:prstGeom prst="rect">
            <a:avLst/>
          </a:prstGeom>
        </p:spPr>
        <p:txBody>
          <a:bodyPr wrap="none">
            <a:spAutoFit/>
          </a:bodyPr>
          <a:lstStyle/>
          <a:p>
            <a:r>
              <a:rPr lang="en-US" dirty="0"/>
              <a:t>12</a:t>
            </a:r>
          </a:p>
        </p:txBody>
      </p:sp>
      <p:sp>
        <p:nvSpPr>
          <p:cNvPr id="66" name="Rectangle 65"/>
          <p:cNvSpPr/>
          <p:nvPr/>
        </p:nvSpPr>
        <p:spPr>
          <a:xfrm flipH="1">
            <a:off x="7273669" y="3732421"/>
            <a:ext cx="775008" cy="369332"/>
          </a:xfrm>
          <a:prstGeom prst="rect">
            <a:avLst/>
          </a:prstGeom>
        </p:spPr>
        <p:txBody>
          <a:bodyPr wrap="square">
            <a:spAutoFit/>
          </a:bodyPr>
          <a:lstStyle/>
          <a:p>
            <a:r>
              <a:rPr lang="en-US" dirty="0"/>
              <a:t>131</a:t>
            </a:r>
          </a:p>
        </p:txBody>
      </p:sp>
      <p:sp>
        <p:nvSpPr>
          <p:cNvPr id="67" name="Rectangle 66"/>
          <p:cNvSpPr/>
          <p:nvPr/>
        </p:nvSpPr>
        <p:spPr>
          <a:xfrm flipH="1">
            <a:off x="7284432" y="4035487"/>
            <a:ext cx="775008" cy="369332"/>
          </a:xfrm>
          <a:prstGeom prst="rect">
            <a:avLst/>
          </a:prstGeom>
        </p:spPr>
        <p:txBody>
          <a:bodyPr wrap="square">
            <a:spAutoFit/>
          </a:bodyPr>
          <a:lstStyle/>
          <a:p>
            <a:r>
              <a:rPr lang="en-US" dirty="0"/>
              <a:t>2041</a:t>
            </a:r>
          </a:p>
        </p:txBody>
      </p:sp>
      <p:cxnSp>
        <p:nvCxnSpPr>
          <p:cNvPr id="4" name="Straight Arrow Connector 3"/>
          <p:cNvCxnSpPr/>
          <p:nvPr/>
        </p:nvCxnSpPr>
        <p:spPr>
          <a:xfrm flipH="1">
            <a:off x="7543801" y="1614766"/>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3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3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39" name="Slide Number Placeholder 5"/>
          <p:cNvSpPr>
            <a:spLocks noGrp="1"/>
          </p:cNvSpPr>
          <p:nvPr>
            <p:ph type="sldNum" sz="quarter" idx="4294967295"/>
          </p:nvPr>
        </p:nvSpPr>
        <p:spPr>
          <a:xfrm>
            <a:off x="8077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27</a:t>
            </a:fld>
            <a:endParaRPr lang="en-US" dirty="0"/>
          </a:p>
        </p:txBody>
      </p:sp>
      <p:sp>
        <p:nvSpPr>
          <p:cNvPr id="4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6C5F9-AF0A-AD4B-BBFC-C843A6E78C27}" type="slidenum">
              <a:rPr lang="en-US" smtClean="0"/>
              <a:t>27</a:t>
            </a:fld>
            <a:endParaRPr lang="en-US" dirty="0"/>
          </a:p>
        </p:txBody>
      </p:sp>
    </p:spTree>
    <p:extLst>
      <p:ext uri="{BB962C8B-B14F-4D97-AF65-F5344CB8AC3E}">
        <p14:creationId xmlns:p14="http://schemas.microsoft.com/office/powerpoint/2010/main" val="35201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973191936"/>
              </p:ext>
            </p:extLst>
          </p:nvPr>
        </p:nvGraphicFramePr>
        <p:xfrm>
          <a:off x="2212895" y="3981770"/>
          <a:ext cx="5984772" cy="2574779"/>
        </p:xfrm>
        <a:graphic>
          <a:graphicData uri="http://schemas.openxmlformats.org/drawingml/2006/table">
            <a:tbl>
              <a:tblPr firstRow="1" bandRow="1">
                <a:tableStyleId>{5C22544A-7EE6-4342-B048-85BDC9FD1C3A}</a:tableStyleId>
              </a:tblPr>
              <a:tblGrid>
                <a:gridCol w="2992386"/>
                <a:gridCol w="2992386"/>
              </a:tblGrid>
              <a:tr h="390767">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46003">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46003">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46003">
                <a:tc>
                  <a:txBody>
                    <a:bodyPr/>
                    <a:lstStyle/>
                    <a:p>
                      <a:pPr algn="ctr"/>
                      <a:r>
                        <a:rPr lang="en-US" sz="2800" dirty="0" smtClean="0"/>
                        <a:t>131</a:t>
                      </a:r>
                      <a:endParaRPr lang="en-US" sz="2800" dirty="0"/>
                    </a:p>
                  </a:txBody>
                  <a:tcPr/>
                </a:tc>
                <a:tc>
                  <a:txBody>
                    <a:bodyPr/>
                    <a:lstStyle/>
                    <a:p>
                      <a:pPr algn="ctr"/>
                      <a:r>
                        <a:rPr lang="en-US" sz="2800" dirty="0" smtClean="0"/>
                        <a:t>7</a:t>
                      </a:r>
                      <a:endParaRPr lang="en-US" sz="2800" dirty="0"/>
                    </a:p>
                  </a:txBody>
                  <a:tcPr/>
                </a:tc>
              </a:tr>
              <a:tr h="546003">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609600" y="1219200"/>
            <a:ext cx="10972800" cy="2810089"/>
          </a:xfrm>
        </p:spPr>
        <p:txBody>
          <a:bodyPr>
            <a:normAutofit fontScale="92500"/>
          </a:bodyPr>
          <a:lstStyle/>
          <a:p>
            <a:pPr>
              <a:lnSpc>
                <a:spcPct val="105000"/>
              </a:lnSpc>
            </a:pPr>
            <a:r>
              <a:rPr lang="en-US" dirty="0" smtClean="0"/>
              <a:t>Suppose processor now requests location 511, which contains 11?</a:t>
            </a:r>
          </a:p>
          <a:p>
            <a:pPr>
              <a:lnSpc>
                <a:spcPct val="105000"/>
              </a:lnSpc>
            </a:pPr>
            <a:r>
              <a:rPr lang="en-US" dirty="0" smtClean="0"/>
              <a:t>Doesn’t match any cache block, so must “evict” a resident block to make room</a:t>
            </a:r>
          </a:p>
          <a:p>
            <a:pPr lvl="1">
              <a:lnSpc>
                <a:spcPct val="105000"/>
              </a:lnSpc>
            </a:pPr>
            <a:r>
              <a:rPr lang="en-US" dirty="0" smtClean="0"/>
              <a:t>Which block to evict?</a:t>
            </a:r>
          </a:p>
          <a:p>
            <a:pPr>
              <a:lnSpc>
                <a:spcPct val="105000"/>
              </a:lnSpc>
            </a:pPr>
            <a:r>
              <a:rPr lang="en-US" dirty="0" smtClean="0"/>
              <a:t>Replace “victim” with new memory block at address 511</a:t>
            </a:r>
            <a:endParaRPr lang="en-US" dirty="0"/>
          </a:p>
        </p:txBody>
      </p:sp>
      <p:sp>
        <p:nvSpPr>
          <p:cNvPr id="11"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2"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3"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28</a:t>
            </a:fld>
            <a:endParaRPr lang="en-US"/>
          </a:p>
        </p:txBody>
      </p:sp>
    </p:spTree>
    <p:extLst>
      <p:ext uri="{BB962C8B-B14F-4D97-AF65-F5344CB8AC3E}">
        <p14:creationId xmlns:p14="http://schemas.microsoft.com/office/powerpoint/2010/main" val="1740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04760284"/>
              </p:ext>
            </p:extLst>
          </p:nvPr>
        </p:nvGraphicFramePr>
        <p:xfrm>
          <a:off x="2133600" y="3962399"/>
          <a:ext cx="6096000" cy="2595881"/>
        </p:xfrm>
        <a:graphic>
          <a:graphicData uri="http://schemas.openxmlformats.org/drawingml/2006/table">
            <a:tbl>
              <a:tblPr firstRow="1" bandRow="1">
                <a:tableStyleId>{5C22544A-7EE6-4342-B048-85BDC9FD1C3A}</a:tableStyleId>
              </a:tblPr>
              <a:tblGrid>
                <a:gridCol w="3048000"/>
                <a:gridCol w="3048000"/>
              </a:tblGrid>
              <a:tr h="393969">
                <a:tc>
                  <a:txBody>
                    <a:bodyPr/>
                    <a:lstStyle/>
                    <a:p>
                      <a:pPr algn="ctr"/>
                      <a:r>
                        <a:rPr lang="en-US" dirty="0" smtClean="0"/>
                        <a:t>Tag</a:t>
                      </a:r>
                      <a:endParaRPr lang="en-US" dirty="0"/>
                    </a:p>
                  </a:txBody>
                  <a:tcPr/>
                </a:tc>
                <a:tc>
                  <a:txBody>
                    <a:bodyPr/>
                    <a:lstStyle/>
                    <a:p>
                      <a:pPr algn="ctr"/>
                      <a:r>
                        <a:rPr lang="en-US" dirty="0" smtClean="0"/>
                        <a:t>Data</a:t>
                      </a:r>
                      <a:endParaRPr lang="en-US" dirty="0"/>
                    </a:p>
                  </a:txBody>
                  <a:tcPr/>
                </a:tc>
              </a:tr>
              <a:tr h="550478">
                <a:tc>
                  <a:txBody>
                    <a:bodyPr/>
                    <a:lstStyle/>
                    <a:p>
                      <a:pPr algn="ctr"/>
                      <a:r>
                        <a:rPr lang="en-US" sz="2800" dirty="0" smtClean="0"/>
                        <a:t>252</a:t>
                      </a:r>
                      <a:endParaRPr lang="en-US" sz="2800" dirty="0"/>
                    </a:p>
                  </a:txBody>
                  <a:tcPr/>
                </a:tc>
                <a:tc>
                  <a:txBody>
                    <a:bodyPr/>
                    <a:lstStyle/>
                    <a:p>
                      <a:pPr algn="ctr"/>
                      <a:r>
                        <a:rPr lang="en-US" sz="2800" dirty="0" smtClean="0"/>
                        <a:t>12</a:t>
                      </a:r>
                      <a:endParaRPr lang="en-US" sz="2800" dirty="0"/>
                    </a:p>
                  </a:txBody>
                  <a:tcPr/>
                </a:tc>
              </a:tr>
              <a:tr h="550478">
                <a:tc>
                  <a:txBody>
                    <a:bodyPr/>
                    <a:lstStyle/>
                    <a:p>
                      <a:pPr algn="ctr"/>
                      <a:r>
                        <a:rPr lang="en-US" sz="2800" dirty="0" smtClean="0"/>
                        <a:t>1022</a:t>
                      </a:r>
                      <a:endParaRPr lang="en-US" sz="2000" dirty="0"/>
                    </a:p>
                  </a:txBody>
                  <a:tcPr/>
                </a:tc>
                <a:tc>
                  <a:txBody>
                    <a:bodyPr/>
                    <a:lstStyle/>
                    <a:p>
                      <a:pPr algn="ctr"/>
                      <a:r>
                        <a:rPr lang="en-US" sz="2800" dirty="0" smtClean="0"/>
                        <a:t> 99</a:t>
                      </a:r>
                      <a:endParaRPr lang="en-US" sz="2800" dirty="0"/>
                    </a:p>
                  </a:txBody>
                  <a:tcPr/>
                </a:tc>
              </a:tr>
              <a:tr h="550478">
                <a:tc>
                  <a:txBody>
                    <a:bodyPr/>
                    <a:lstStyle/>
                    <a:p>
                      <a:pPr algn="ctr"/>
                      <a:r>
                        <a:rPr lang="en-US" sz="2800" dirty="0" smtClean="0"/>
                        <a:t>511</a:t>
                      </a:r>
                      <a:endParaRPr lang="en-US" sz="2800" dirty="0"/>
                    </a:p>
                  </a:txBody>
                  <a:tcPr/>
                </a:tc>
                <a:tc>
                  <a:txBody>
                    <a:bodyPr/>
                    <a:lstStyle/>
                    <a:p>
                      <a:pPr algn="ctr"/>
                      <a:r>
                        <a:rPr lang="en-US" sz="2800" dirty="0" smtClean="0"/>
                        <a:t>11</a:t>
                      </a:r>
                      <a:endParaRPr lang="en-US" sz="2800" dirty="0"/>
                    </a:p>
                  </a:txBody>
                  <a:tcPr/>
                </a:tc>
              </a:tr>
              <a:tr h="550478">
                <a:tc>
                  <a:txBody>
                    <a:bodyPr/>
                    <a:lstStyle/>
                    <a:p>
                      <a:pPr algn="ctr"/>
                      <a:r>
                        <a:rPr lang="en-US" sz="2800" dirty="0" smtClean="0"/>
                        <a:t>2041</a:t>
                      </a:r>
                      <a:endParaRPr lang="en-US" sz="2800" dirty="0"/>
                    </a:p>
                  </a:txBody>
                  <a:tcPr/>
                </a:tc>
                <a:tc>
                  <a:txBody>
                    <a:bodyPr/>
                    <a:lstStyle/>
                    <a:p>
                      <a:pPr algn="ctr"/>
                      <a:r>
                        <a:rPr lang="en-US" sz="2800" dirty="0" smtClean="0"/>
                        <a:t>20</a:t>
                      </a:r>
                      <a:endParaRPr lang="en-US" sz="2800" dirty="0"/>
                    </a:p>
                  </a:txBody>
                  <a:tcPr/>
                </a:tc>
              </a:tr>
            </a:tbl>
          </a:graphicData>
        </a:graphic>
      </p:graphicFrame>
      <p:sp>
        <p:nvSpPr>
          <p:cNvPr id="2" name="Title 1"/>
          <p:cNvSpPr>
            <a:spLocks noGrp="1"/>
          </p:cNvSpPr>
          <p:nvPr>
            <p:ph type="title"/>
          </p:nvPr>
        </p:nvSpPr>
        <p:spPr/>
        <p:txBody>
          <a:bodyPr/>
          <a:lstStyle/>
          <a:p>
            <a:r>
              <a:rPr lang="en-US" dirty="0" smtClean="0"/>
              <a:t>Cache Replacement</a:t>
            </a:r>
            <a:endParaRPr lang="en-US" dirty="0"/>
          </a:p>
        </p:txBody>
      </p:sp>
      <p:sp>
        <p:nvSpPr>
          <p:cNvPr id="3" name="Content Placeholder 2"/>
          <p:cNvSpPr>
            <a:spLocks noGrp="1"/>
          </p:cNvSpPr>
          <p:nvPr>
            <p:ph idx="1"/>
          </p:nvPr>
        </p:nvSpPr>
        <p:spPr>
          <a:xfrm>
            <a:off x="609600" y="1228511"/>
            <a:ext cx="10820400" cy="2810089"/>
          </a:xfrm>
        </p:spPr>
        <p:txBody>
          <a:bodyPr>
            <a:normAutofit fontScale="92500"/>
          </a:bodyPr>
          <a:lstStyle/>
          <a:p>
            <a:pPr>
              <a:lnSpc>
                <a:spcPct val="105000"/>
              </a:lnSpc>
            </a:pPr>
            <a:r>
              <a:rPr lang="en-US" dirty="0" smtClean="0"/>
              <a:t>Suppose processor now requests location 511, which contains 11?</a:t>
            </a:r>
          </a:p>
          <a:p>
            <a:pPr>
              <a:lnSpc>
                <a:spcPct val="105000"/>
              </a:lnSpc>
            </a:pPr>
            <a:r>
              <a:rPr lang="en-US" dirty="0" smtClean="0"/>
              <a:t>Doesn’t match any cache block, so must “evict” a resident block to make room</a:t>
            </a:r>
          </a:p>
          <a:p>
            <a:pPr lvl="1">
              <a:lnSpc>
                <a:spcPct val="105000"/>
              </a:lnSpc>
            </a:pPr>
            <a:r>
              <a:rPr lang="en-US" dirty="0" smtClean="0"/>
              <a:t>Which block to evict?</a:t>
            </a:r>
          </a:p>
          <a:p>
            <a:pPr>
              <a:lnSpc>
                <a:spcPct val="105000"/>
              </a:lnSpc>
            </a:pPr>
            <a:r>
              <a:rPr lang="en-US" dirty="0" smtClean="0"/>
              <a:t>Replace “victim” with new memory block at address 511</a:t>
            </a:r>
            <a:endParaRPr lang="en-US" dirty="0"/>
          </a:p>
        </p:txBody>
      </p:sp>
      <p:sp>
        <p:nvSpPr>
          <p:cNvPr id="9" name="Rectangle 8"/>
          <p:cNvSpPr/>
          <p:nvPr/>
        </p:nvSpPr>
        <p:spPr>
          <a:xfrm>
            <a:off x="2115660" y="5425604"/>
            <a:ext cx="6113940" cy="60266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2"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3" name="Slide Number Placeholder 5"/>
          <p:cNvSpPr>
            <a:spLocks noGrp="1"/>
          </p:cNvSpPr>
          <p:nvPr>
            <p:ph type="sldNum" sz="quarter" idx="4294967295"/>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29</a:t>
            </a:fld>
            <a:endParaRPr lang="en-US"/>
          </a:p>
        </p:txBody>
      </p:sp>
    </p:spTree>
    <p:extLst>
      <p:ext uri="{BB962C8B-B14F-4D97-AF65-F5344CB8AC3E}">
        <p14:creationId xmlns:p14="http://schemas.microsoft.com/office/powerpoint/2010/main" val="991328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a:off x="6911869" y="3481626"/>
            <a:ext cx="0" cy="18777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6708669" y="3481626"/>
            <a:ext cx="0" cy="18777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Review: Single-Cycle RISC-V RV32I </a:t>
            </a:r>
            <a:r>
              <a:rPr lang="en-US" dirty="0" err="1" smtClean="0"/>
              <a:t>Datapath</a:t>
            </a:r>
            <a:endParaRPr lang="en-US" dirty="0"/>
          </a:p>
        </p:txBody>
      </p:sp>
      <p:sp>
        <p:nvSpPr>
          <p:cNvPr id="16" name="Rectangle 15"/>
          <p:cNvSpPr/>
          <p:nvPr/>
        </p:nvSpPr>
        <p:spPr>
          <a:xfrm>
            <a:off x="2844800" y="2668825"/>
            <a:ext cx="812800" cy="9144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a:solidFill>
                  <a:schemeClr val="tx1"/>
                </a:solidFill>
                <a:latin typeface="Calibri"/>
                <a:cs typeface="Calibri"/>
              </a:rPr>
              <a:t>IMEM</a:t>
            </a:r>
          </a:p>
        </p:txBody>
      </p:sp>
      <p:grpSp>
        <p:nvGrpSpPr>
          <p:cNvPr id="50" name="Group 49"/>
          <p:cNvGrpSpPr/>
          <p:nvPr/>
        </p:nvGrpSpPr>
        <p:grpSpPr>
          <a:xfrm>
            <a:off x="8229603" y="2262425"/>
            <a:ext cx="627736" cy="1320800"/>
            <a:chOff x="6324600" y="3115310"/>
            <a:chExt cx="470802"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1"/>
              <a:ext cx="470802" cy="336451"/>
            </a:xfrm>
            <a:prstGeom prst="rect">
              <a:avLst/>
            </a:prstGeom>
            <a:noFill/>
          </p:spPr>
          <p:txBody>
            <a:bodyPr wrap="none" rtlCol="0">
              <a:spAutoFit/>
            </a:bodyPr>
            <a:lstStyle/>
            <a:p>
              <a:r>
                <a:rPr lang="en-US" sz="2133" dirty="0"/>
                <a:t>ALU</a:t>
              </a:r>
            </a:p>
          </p:txBody>
        </p:sp>
      </p:grpSp>
      <p:grpSp>
        <p:nvGrpSpPr>
          <p:cNvPr id="83" name="Group 82"/>
          <p:cNvGrpSpPr/>
          <p:nvPr/>
        </p:nvGrpSpPr>
        <p:grpSpPr>
          <a:xfrm>
            <a:off x="4572001" y="3989625"/>
            <a:ext cx="812800" cy="1016000"/>
            <a:chOff x="3733800" y="3105150"/>
            <a:chExt cx="609600" cy="762000"/>
          </a:xfrm>
        </p:grpSpPr>
        <p:sp>
          <p:nvSpPr>
            <p:cNvPr id="51" name="Trapezoid 50"/>
            <p:cNvSpPr/>
            <p:nvPr/>
          </p:nvSpPr>
          <p:spPr>
            <a:xfrm rot="5400000">
              <a:off x="3695700" y="3219450"/>
              <a:ext cx="762000" cy="533400"/>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2" name="TextBox 51"/>
            <p:cNvSpPr txBox="1"/>
            <p:nvPr/>
          </p:nvSpPr>
          <p:spPr>
            <a:xfrm>
              <a:off x="3733800" y="3218081"/>
              <a:ext cx="568906" cy="561596"/>
            </a:xfrm>
            <a:prstGeom prst="rect">
              <a:avLst/>
            </a:prstGeom>
            <a:noFill/>
          </p:spPr>
          <p:txBody>
            <a:bodyPr wrap="none" rtlCol="0">
              <a:spAutoFit/>
            </a:bodyPr>
            <a:lstStyle/>
            <a:p>
              <a:r>
                <a:rPr lang="en-US" sz="2133" dirty="0" err="1"/>
                <a:t>Imm</a:t>
              </a:r>
              <a:r>
                <a:rPr lang="en-US" sz="2133" dirty="0"/>
                <a:t>.</a:t>
              </a:r>
            </a:p>
            <a:p>
              <a:r>
                <a:rPr lang="en-US" sz="2133" dirty="0"/>
                <a:t>Gen</a:t>
              </a:r>
            </a:p>
          </p:txBody>
        </p:sp>
      </p:grpSp>
      <p:grpSp>
        <p:nvGrpSpPr>
          <p:cNvPr id="60" name="Group 59"/>
          <p:cNvGrpSpPr/>
          <p:nvPr/>
        </p:nvGrpSpPr>
        <p:grpSpPr>
          <a:xfrm>
            <a:off x="2844801" y="1856025"/>
            <a:ext cx="406400" cy="6096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9" name="TextBox 58"/>
            <p:cNvSpPr txBox="1"/>
            <p:nvPr/>
          </p:nvSpPr>
          <p:spPr>
            <a:xfrm>
              <a:off x="5181600" y="3333750"/>
              <a:ext cx="274835" cy="246173"/>
            </a:xfrm>
            <a:prstGeom prst="rect">
              <a:avLst/>
            </a:prstGeom>
            <a:noFill/>
          </p:spPr>
          <p:txBody>
            <a:bodyPr wrap="none" tIns="0" rIns="0" bIns="0" rtlCol="0">
              <a:spAutoFit/>
            </a:bodyPr>
            <a:lstStyle/>
            <a:p>
              <a:r>
                <a:rPr lang="en-US" sz="2133" dirty="0"/>
                <a:t>+4</a:t>
              </a:r>
            </a:p>
          </p:txBody>
        </p:sp>
      </p:grpSp>
      <p:cxnSp>
        <p:nvCxnSpPr>
          <p:cNvPr id="65" name="Straight Arrow Connector 64"/>
          <p:cNvCxnSpPr>
            <a:endCxn id="179" idx="3"/>
          </p:cNvCxnSpPr>
          <p:nvPr/>
        </p:nvCxnSpPr>
        <p:spPr>
          <a:xfrm flipH="1" flipV="1">
            <a:off x="1625601" y="3011514"/>
            <a:ext cx="13855" cy="236097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6505469" y="3632200"/>
            <a:ext cx="0" cy="17272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9347200" y="2465625"/>
            <a:ext cx="1320800" cy="11176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133" dirty="0">
                  <a:solidFill>
                    <a:schemeClr val="tx1"/>
                  </a:solidFill>
                  <a:latin typeface="Calibri"/>
                  <a:cs typeface="Calibri"/>
                </a:rPr>
                <a:t>DMEM</a:t>
              </a:r>
              <a:endParaRPr lang="en-US" sz="2400"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75" name="Group 74"/>
          <p:cNvGrpSpPr/>
          <p:nvPr/>
        </p:nvGrpSpPr>
        <p:grpSpPr>
          <a:xfrm>
            <a:off x="6302269" y="2770425"/>
            <a:ext cx="1016000" cy="9144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74" name="TextBox 73"/>
            <p:cNvSpPr txBox="1"/>
            <p:nvPr/>
          </p:nvSpPr>
          <p:spPr>
            <a:xfrm>
              <a:off x="5029200" y="3409950"/>
              <a:ext cx="762000" cy="438581"/>
            </a:xfrm>
            <a:prstGeom prst="rect">
              <a:avLst/>
            </a:prstGeom>
            <a:noFill/>
          </p:spPr>
          <p:txBody>
            <a:bodyPr wrap="square" rtlCol="0">
              <a:spAutoFit/>
            </a:bodyPr>
            <a:lstStyle/>
            <a:p>
              <a:r>
                <a:rPr lang="en-US" sz="1600" dirty="0"/>
                <a:t>Branch Comp.</a:t>
              </a:r>
            </a:p>
          </p:txBody>
        </p:sp>
      </p:grpSp>
      <p:grpSp>
        <p:nvGrpSpPr>
          <p:cNvPr id="188" name="Group 187"/>
          <p:cNvGrpSpPr/>
          <p:nvPr/>
        </p:nvGrpSpPr>
        <p:grpSpPr>
          <a:xfrm>
            <a:off x="4876803" y="1957625"/>
            <a:ext cx="1117599" cy="1930400"/>
            <a:chOff x="3657600" y="1428750"/>
            <a:chExt cx="838199"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err="1">
                    <a:solidFill>
                      <a:schemeClr val="tx1"/>
                    </a:solidFill>
                    <a:latin typeface="Calibri"/>
                    <a:cs typeface="Calibri"/>
                  </a:rPr>
                  <a:t>Reg</a:t>
                </a:r>
                <a:r>
                  <a:rPr lang="en-US" sz="2400" dirty="0">
                    <a:solidFill>
                      <a:schemeClr val="tx1"/>
                    </a:solidFill>
                    <a:latin typeface="Calibri"/>
                    <a:cs typeface="Calibri"/>
                  </a:rPr>
                  <a:t>[]</a:t>
                </a: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77" name="TextBox 76"/>
            <p:cNvSpPr txBox="1"/>
            <p:nvPr/>
          </p:nvSpPr>
          <p:spPr>
            <a:xfrm>
              <a:off x="3657600" y="2234684"/>
              <a:ext cx="393137" cy="184666"/>
            </a:xfrm>
            <a:prstGeom prst="rect">
              <a:avLst/>
            </a:prstGeom>
            <a:noFill/>
          </p:spPr>
          <p:txBody>
            <a:bodyPr wrap="none" lIns="0" tIns="0" rIns="0" bIns="0" rtlCol="0">
              <a:spAutoFit/>
            </a:bodyPr>
            <a:lstStyle/>
            <a:p>
              <a:r>
                <a:rPr lang="en-US" sz="1600" dirty="0" err="1"/>
                <a:t>AddrA</a:t>
              </a:r>
              <a:endParaRPr lang="en-US" sz="1600" dirty="0"/>
            </a:p>
          </p:txBody>
        </p:sp>
        <p:sp>
          <p:nvSpPr>
            <p:cNvPr id="78" name="TextBox 77"/>
            <p:cNvSpPr txBox="1"/>
            <p:nvPr/>
          </p:nvSpPr>
          <p:spPr>
            <a:xfrm>
              <a:off x="3657600" y="2463284"/>
              <a:ext cx="388328" cy="184666"/>
            </a:xfrm>
            <a:prstGeom prst="rect">
              <a:avLst/>
            </a:prstGeom>
            <a:noFill/>
          </p:spPr>
          <p:txBody>
            <a:bodyPr wrap="none" lIns="0" tIns="0" rIns="0" bIns="0" rtlCol="0">
              <a:spAutoFit/>
            </a:bodyPr>
            <a:lstStyle/>
            <a:p>
              <a:r>
                <a:rPr lang="en-US" sz="1600" dirty="0" err="1"/>
                <a:t>AddrB</a:t>
              </a:r>
              <a:endParaRPr lang="en-US" sz="1600" dirty="0"/>
            </a:p>
          </p:txBody>
        </p:sp>
        <p:sp>
          <p:nvSpPr>
            <p:cNvPr id="79" name="TextBox 78"/>
            <p:cNvSpPr txBox="1"/>
            <p:nvPr/>
          </p:nvSpPr>
          <p:spPr>
            <a:xfrm>
              <a:off x="4114800" y="2234684"/>
              <a:ext cx="379094" cy="184666"/>
            </a:xfrm>
            <a:prstGeom prst="rect">
              <a:avLst/>
            </a:prstGeom>
            <a:noFill/>
          </p:spPr>
          <p:txBody>
            <a:bodyPr wrap="none" lIns="0" tIns="0" rIns="0" bIns="0" rtlCol="0">
              <a:spAutoFit/>
            </a:bodyPr>
            <a:lstStyle/>
            <a:p>
              <a:r>
                <a:rPr lang="en-US" sz="1600" dirty="0" err="1"/>
                <a:t>DataA</a:t>
              </a:r>
              <a:endParaRPr lang="en-US" sz="1600" dirty="0"/>
            </a:p>
          </p:txBody>
        </p:sp>
        <p:sp>
          <p:nvSpPr>
            <p:cNvPr id="80" name="TextBox 79"/>
            <p:cNvSpPr txBox="1"/>
            <p:nvPr/>
          </p:nvSpPr>
          <p:spPr>
            <a:xfrm>
              <a:off x="3657600" y="1998881"/>
              <a:ext cx="399148" cy="184666"/>
            </a:xfrm>
            <a:prstGeom prst="rect">
              <a:avLst/>
            </a:prstGeom>
            <a:noFill/>
          </p:spPr>
          <p:txBody>
            <a:bodyPr wrap="none" lIns="0" tIns="0" rIns="0" bIns="0" rtlCol="0">
              <a:spAutoFit/>
            </a:bodyPr>
            <a:lstStyle/>
            <a:p>
              <a:r>
                <a:rPr lang="en-US" sz="1600" dirty="0" err="1"/>
                <a:t>AddrD</a:t>
              </a:r>
              <a:endParaRPr lang="en-US" sz="1600" dirty="0"/>
            </a:p>
          </p:txBody>
        </p:sp>
        <p:sp>
          <p:nvSpPr>
            <p:cNvPr id="81" name="TextBox 80"/>
            <p:cNvSpPr txBox="1"/>
            <p:nvPr/>
          </p:nvSpPr>
          <p:spPr>
            <a:xfrm>
              <a:off x="4114800" y="2463284"/>
              <a:ext cx="374285" cy="184666"/>
            </a:xfrm>
            <a:prstGeom prst="rect">
              <a:avLst/>
            </a:prstGeom>
            <a:noFill/>
          </p:spPr>
          <p:txBody>
            <a:bodyPr wrap="none" lIns="0" tIns="0" rIns="0" bIns="0" rtlCol="0">
              <a:spAutoFit/>
            </a:bodyPr>
            <a:lstStyle/>
            <a:p>
              <a:r>
                <a:rPr lang="en-US" sz="1600" dirty="0" err="1"/>
                <a:t>DataB</a:t>
              </a:r>
              <a:endParaRPr lang="en-US" sz="1600" dirty="0"/>
            </a:p>
          </p:txBody>
        </p:sp>
        <p:sp>
          <p:nvSpPr>
            <p:cNvPr id="82" name="TextBox 81"/>
            <p:cNvSpPr txBox="1"/>
            <p:nvPr/>
          </p:nvSpPr>
          <p:spPr>
            <a:xfrm>
              <a:off x="3657600" y="1694081"/>
              <a:ext cx="385105" cy="184666"/>
            </a:xfrm>
            <a:prstGeom prst="rect">
              <a:avLst/>
            </a:prstGeom>
            <a:noFill/>
          </p:spPr>
          <p:txBody>
            <a:bodyPr wrap="none" lIns="0" tIns="0" rIns="0" bIns="0" rtlCol="0">
              <a:spAutoFit/>
            </a:bodyPr>
            <a:lstStyle/>
            <a:p>
              <a:r>
                <a:rPr lang="en-US" sz="1600" dirty="0" err="1"/>
                <a:t>DataD</a:t>
              </a:r>
              <a:endParaRPr lang="en-US" sz="1600" dirty="0"/>
            </a:p>
          </p:txBody>
        </p:sp>
      </p:grpSp>
      <p:cxnSp>
        <p:nvCxnSpPr>
          <p:cNvPr id="91" name="Straight Arrow Connector 90"/>
          <p:cNvCxnSpPr/>
          <p:nvPr/>
        </p:nvCxnSpPr>
        <p:spPr>
          <a:xfrm flipV="1">
            <a:off x="8605760" y="3446267"/>
            <a:ext cx="0" cy="191313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5588000" y="3888026"/>
            <a:ext cx="0" cy="147137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9644304" y="3574931"/>
            <a:ext cx="0" cy="1784469"/>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9347200" y="2770426"/>
            <a:ext cx="405560" cy="246221"/>
          </a:xfrm>
          <a:prstGeom prst="rect">
            <a:avLst/>
          </a:prstGeom>
          <a:noFill/>
        </p:spPr>
        <p:txBody>
          <a:bodyPr wrap="none" lIns="0" tIns="0" rIns="0" bIns="0" rtlCol="0">
            <a:spAutoFit/>
          </a:bodyPr>
          <a:lstStyle/>
          <a:p>
            <a:r>
              <a:rPr lang="en-US" sz="1600" dirty="0" err="1"/>
              <a:t>Addr</a:t>
            </a:r>
            <a:endParaRPr lang="en-US" sz="1600" dirty="0"/>
          </a:p>
        </p:txBody>
      </p:sp>
      <p:sp>
        <p:nvSpPr>
          <p:cNvPr id="98" name="TextBox 97"/>
          <p:cNvSpPr txBox="1"/>
          <p:nvPr/>
        </p:nvSpPr>
        <p:spPr>
          <a:xfrm>
            <a:off x="9375444" y="3133805"/>
            <a:ext cx="569580" cy="246221"/>
          </a:xfrm>
          <a:prstGeom prst="rect">
            <a:avLst/>
          </a:prstGeom>
          <a:noFill/>
        </p:spPr>
        <p:txBody>
          <a:bodyPr wrap="none" lIns="0" tIns="0" rIns="0" bIns="0" rtlCol="0">
            <a:spAutoFit/>
          </a:bodyPr>
          <a:lstStyle/>
          <a:p>
            <a:r>
              <a:rPr lang="en-US" sz="1600" dirty="0" err="1"/>
              <a:t>DataW</a:t>
            </a:r>
            <a:endParaRPr lang="en-US" sz="1600" dirty="0"/>
          </a:p>
        </p:txBody>
      </p:sp>
      <p:sp>
        <p:nvSpPr>
          <p:cNvPr id="99" name="TextBox 98"/>
          <p:cNvSpPr txBox="1"/>
          <p:nvPr/>
        </p:nvSpPr>
        <p:spPr>
          <a:xfrm>
            <a:off x="10058401" y="2872026"/>
            <a:ext cx="499047" cy="246221"/>
          </a:xfrm>
          <a:prstGeom prst="rect">
            <a:avLst/>
          </a:prstGeom>
          <a:noFill/>
        </p:spPr>
        <p:txBody>
          <a:bodyPr wrap="none" lIns="0" tIns="0" rIns="0" bIns="0" rtlCol="0">
            <a:spAutoFit/>
          </a:bodyPr>
          <a:lstStyle/>
          <a:p>
            <a:r>
              <a:rPr lang="en-US" sz="1600" dirty="0" err="1"/>
              <a:t>DataR</a:t>
            </a:r>
            <a:endParaRPr lang="en-US" sz="1600" dirty="0"/>
          </a:p>
        </p:txBody>
      </p:sp>
      <p:cxnSp>
        <p:nvCxnSpPr>
          <p:cNvPr id="100" name="Straight Arrow Connector 99"/>
          <p:cNvCxnSpPr>
            <a:endCxn id="116" idx="3"/>
          </p:cNvCxnSpPr>
          <p:nvPr/>
        </p:nvCxnSpPr>
        <p:spPr>
          <a:xfrm flipV="1">
            <a:off x="7823200" y="3568488"/>
            <a:ext cx="0" cy="179091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endCxn id="72" idx="3"/>
          </p:cNvCxnSpPr>
          <p:nvPr/>
        </p:nvCxnSpPr>
        <p:spPr>
          <a:xfrm flipV="1">
            <a:off x="8026400" y="2808314"/>
            <a:ext cx="0" cy="255108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4" name="Group 113"/>
          <p:cNvGrpSpPr/>
          <p:nvPr/>
        </p:nvGrpSpPr>
        <p:grpSpPr>
          <a:xfrm>
            <a:off x="7924800" y="2160825"/>
            <a:ext cx="203200" cy="7112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600" dirty="0"/>
                <a:t>1</a:t>
              </a:r>
            </a:p>
          </p:txBody>
        </p:sp>
        <p:sp>
          <p:nvSpPr>
            <p:cNvPr id="105" name="TextBox 104"/>
            <p:cNvSpPr txBox="1"/>
            <p:nvPr/>
          </p:nvSpPr>
          <p:spPr>
            <a:xfrm>
              <a:off x="5810250" y="1638300"/>
              <a:ext cx="78147" cy="184666"/>
            </a:xfrm>
            <a:prstGeom prst="rect">
              <a:avLst/>
            </a:prstGeom>
            <a:noFill/>
          </p:spPr>
          <p:txBody>
            <a:bodyPr wrap="none" lIns="0" tIns="0" rIns="0" bIns="0" rtlCol="0">
              <a:spAutoFit/>
            </a:bodyPr>
            <a:lstStyle/>
            <a:p>
              <a:r>
                <a:rPr lang="en-US" sz="1600" dirty="0"/>
                <a:t>0</a:t>
              </a:r>
            </a:p>
          </p:txBody>
        </p:sp>
      </p:grpSp>
      <p:cxnSp>
        <p:nvCxnSpPr>
          <p:cNvPr id="124" name="Straight Arrow Connector 123"/>
          <p:cNvCxnSpPr>
            <a:stCxn id="13" idx="3"/>
          </p:cNvCxnSpPr>
          <p:nvPr/>
        </p:nvCxnSpPr>
        <p:spPr>
          <a:xfrm flipV="1">
            <a:off x="10668000" y="3004009"/>
            <a:ext cx="490203" cy="20416"/>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11176000" y="2262425"/>
            <a:ext cx="203200" cy="1016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600" dirty="0"/>
                <a:t>0</a:t>
              </a:r>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600" dirty="0"/>
                <a:t>1</a:t>
              </a:r>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600" dirty="0"/>
                <a:t>2</a:t>
              </a:r>
            </a:p>
          </p:txBody>
        </p:sp>
      </p:grpSp>
      <p:cxnSp>
        <p:nvCxnSpPr>
          <p:cNvPr id="127" name="Straight Arrow Connector 126"/>
          <p:cNvCxnSpPr>
            <a:stCxn id="28" idx="0"/>
            <a:endCxn id="97" idx="1"/>
          </p:cNvCxnSpPr>
          <p:nvPr/>
        </p:nvCxnSpPr>
        <p:spPr>
          <a:xfrm flipV="1">
            <a:off x="8839203" y="2893537"/>
            <a:ext cx="507997" cy="2928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V="1">
            <a:off x="11277600" y="3176826"/>
            <a:ext cx="0" cy="218257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9042400" y="1680729"/>
            <a:ext cx="0" cy="123257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1219200" y="1680729"/>
            <a:ext cx="9956801" cy="1089696"/>
          </a:xfrm>
          <a:prstGeom prst="bentConnector3">
            <a:avLst>
              <a:gd name="adj1" fmla="val 96694"/>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953751" y="1942376"/>
            <a:ext cx="835696" cy="304800"/>
          </a:xfrm>
          <a:prstGeom prst="bentConnector3">
            <a:avLst>
              <a:gd name="adj1" fmla="val 1015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1524000" y="2364025"/>
            <a:ext cx="203200" cy="7112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600" dirty="0"/>
                <a:t>1</a:t>
              </a:r>
            </a:p>
          </p:txBody>
        </p:sp>
        <p:sp>
          <p:nvSpPr>
            <p:cNvPr id="181" name="TextBox 180"/>
            <p:cNvSpPr txBox="1"/>
            <p:nvPr/>
          </p:nvSpPr>
          <p:spPr>
            <a:xfrm>
              <a:off x="5810250" y="1638300"/>
              <a:ext cx="78147" cy="184666"/>
            </a:xfrm>
            <a:prstGeom prst="rect">
              <a:avLst/>
            </a:prstGeom>
            <a:noFill/>
          </p:spPr>
          <p:txBody>
            <a:bodyPr wrap="none" lIns="0" tIns="0" rIns="0" bIns="0" rtlCol="0">
              <a:spAutoFit/>
            </a:bodyPr>
            <a:lstStyle/>
            <a:p>
              <a:r>
                <a:rPr lang="en-US" sz="1600" dirty="0"/>
                <a:t>0</a:t>
              </a:r>
            </a:p>
          </p:txBody>
        </p:sp>
      </p:grpSp>
      <p:cxnSp>
        <p:nvCxnSpPr>
          <p:cNvPr id="183" name="Straight Connector 182"/>
          <p:cNvCxnSpPr>
            <a:stCxn id="179" idx="0"/>
            <a:endCxn id="19" idx="1"/>
          </p:cNvCxnSpPr>
          <p:nvPr/>
        </p:nvCxnSpPr>
        <p:spPr>
          <a:xfrm>
            <a:off x="1727200" y="2719625"/>
            <a:ext cx="203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2417685" y="2719625"/>
            <a:ext cx="427116" cy="4064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2377242" y="2161252"/>
            <a:ext cx="528716" cy="558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3251200" y="1551225"/>
            <a:ext cx="406400" cy="6096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3657600" y="1551225"/>
            <a:ext cx="7518400" cy="9144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1524000" y="1551225"/>
            <a:ext cx="2133600" cy="1320800"/>
          </a:xfrm>
          <a:prstGeom prst="bentConnector3">
            <a:avLst>
              <a:gd name="adj1" fmla="val 12440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8128000" y="2514601"/>
            <a:ext cx="203200" cy="182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5991862" y="2664936"/>
            <a:ext cx="1958338" cy="490379"/>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5943362" y="3460115"/>
            <a:ext cx="1276396" cy="426855"/>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6197601" y="3148061"/>
            <a:ext cx="244764" cy="1503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6049819" y="3448244"/>
            <a:ext cx="346363" cy="769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2638357" y="1829122"/>
            <a:ext cx="4285564" cy="713781"/>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6908800" y="1821413"/>
            <a:ext cx="1016000" cy="489987"/>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930401" y="2160826"/>
            <a:ext cx="487284" cy="11175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chemeClr val="tx1"/>
                  </a:solidFill>
                  <a:latin typeface="Courier New"/>
                  <a:cs typeface="Courier New"/>
                </a:rPr>
                <a:t>pc</a:t>
              </a: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15" name="Group 114"/>
          <p:cNvGrpSpPr/>
          <p:nvPr/>
        </p:nvGrpSpPr>
        <p:grpSpPr>
          <a:xfrm>
            <a:off x="7721600" y="2921000"/>
            <a:ext cx="203200" cy="7112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600" dirty="0"/>
                <a:t>0</a:t>
              </a:r>
            </a:p>
          </p:txBody>
        </p:sp>
        <p:sp>
          <p:nvSpPr>
            <p:cNvPr id="118" name="TextBox 117"/>
            <p:cNvSpPr txBox="1"/>
            <p:nvPr/>
          </p:nvSpPr>
          <p:spPr>
            <a:xfrm>
              <a:off x="5810250" y="1638300"/>
              <a:ext cx="78147" cy="184666"/>
            </a:xfrm>
            <a:prstGeom prst="rect">
              <a:avLst/>
            </a:prstGeom>
            <a:noFill/>
          </p:spPr>
          <p:txBody>
            <a:bodyPr wrap="none" lIns="0" tIns="0" rIns="0" bIns="0" rtlCol="0">
              <a:spAutoFit/>
            </a:bodyPr>
            <a:lstStyle/>
            <a:p>
              <a:r>
                <a:rPr lang="en-US" sz="1600" dirty="0"/>
                <a:t>1</a:t>
              </a:r>
            </a:p>
          </p:txBody>
        </p:sp>
      </p:grpSp>
      <p:cxnSp>
        <p:nvCxnSpPr>
          <p:cNvPr id="394" name="Elbow Connector 393"/>
          <p:cNvCxnSpPr>
            <a:stCxn id="16" idx="3"/>
            <a:endCxn id="22" idx="1"/>
          </p:cNvCxnSpPr>
          <p:nvPr/>
        </p:nvCxnSpPr>
        <p:spPr>
          <a:xfrm flipV="1">
            <a:off x="3657600" y="2922825"/>
            <a:ext cx="1219200" cy="2032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3860800" y="3124200"/>
            <a:ext cx="0" cy="22352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3848485" y="3278426"/>
            <a:ext cx="1028315" cy="48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3863880" y="3583228"/>
            <a:ext cx="1012921" cy="356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3848485" y="4497626"/>
            <a:ext cx="825115" cy="127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4441152" y="1393153"/>
            <a:ext cx="6938048" cy="1377273"/>
          </a:xfrm>
          <a:prstGeom prst="bentConnector3">
            <a:avLst>
              <a:gd name="adj1" fmla="val -237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4114800" y="1752600"/>
            <a:ext cx="1117600" cy="406400"/>
          </a:xfrm>
          <a:prstGeom prst="bentConnector3">
            <a:avLst>
              <a:gd name="adj1" fmla="val 1002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p:nvPr/>
        </p:nvCxnSpPr>
        <p:spPr>
          <a:xfrm flipV="1">
            <a:off x="5080000" y="4851400"/>
            <a:ext cx="0" cy="50800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7924800" y="3327400"/>
            <a:ext cx="494147" cy="308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7213600" y="3373581"/>
            <a:ext cx="2133600" cy="508000"/>
          </a:xfrm>
          <a:prstGeom prst="bentConnector3">
            <a:avLst>
              <a:gd name="adj1" fmla="val 8607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3985081" y="2646437"/>
            <a:ext cx="725711" cy="225767"/>
          </a:xfrm>
          <a:prstGeom prst="rect">
            <a:avLst/>
          </a:prstGeom>
          <a:noFill/>
        </p:spPr>
        <p:txBody>
          <a:bodyPr wrap="none" lIns="0" tIns="0" rIns="0" bIns="0" rtlCol="0">
            <a:spAutoFit/>
          </a:bodyPr>
          <a:lstStyle/>
          <a:p>
            <a:r>
              <a:rPr lang="en-US" sz="1467" dirty="0" err="1"/>
              <a:t>inst</a:t>
            </a:r>
            <a:r>
              <a:rPr lang="en-US" sz="1467" dirty="0"/>
              <a:t>[11:7]</a:t>
            </a:r>
          </a:p>
        </p:txBody>
      </p:sp>
      <p:sp>
        <p:nvSpPr>
          <p:cNvPr id="488" name="TextBox 487"/>
          <p:cNvSpPr txBox="1"/>
          <p:nvPr/>
        </p:nvSpPr>
        <p:spPr>
          <a:xfrm>
            <a:off x="3962401" y="3022601"/>
            <a:ext cx="820289" cy="225767"/>
          </a:xfrm>
          <a:prstGeom prst="rect">
            <a:avLst/>
          </a:prstGeom>
          <a:noFill/>
        </p:spPr>
        <p:txBody>
          <a:bodyPr wrap="none" lIns="0" tIns="0" rIns="0" bIns="0" rtlCol="0">
            <a:spAutoFit/>
          </a:bodyPr>
          <a:lstStyle/>
          <a:p>
            <a:r>
              <a:rPr lang="en-US" sz="1467" dirty="0" err="1"/>
              <a:t>inst</a:t>
            </a:r>
            <a:r>
              <a:rPr lang="en-US" sz="1467" dirty="0"/>
              <a:t>[19:15]</a:t>
            </a:r>
          </a:p>
        </p:txBody>
      </p:sp>
      <p:sp>
        <p:nvSpPr>
          <p:cNvPr id="503" name="TextBox 502"/>
          <p:cNvSpPr txBox="1"/>
          <p:nvPr/>
        </p:nvSpPr>
        <p:spPr>
          <a:xfrm>
            <a:off x="3962401" y="3327401"/>
            <a:ext cx="820289" cy="225767"/>
          </a:xfrm>
          <a:prstGeom prst="rect">
            <a:avLst/>
          </a:prstGeom>
          <a:noFill/>
        </p:spPr>
        <p:txBody>
          <a:bodyPr wrap="none" lIns="0" tIns="0" rIns="0" bIns="0" rtlCol="0">
            <a:spAutoFit/>
          </a:bodyPr>
          <a:lstStyle/>
          <a:p>
            <a:r>
              <a:rPr lang="en-US" sz="1467" dirty="0" err="1"/>
              <a:t>inst</a:t>
            </a:r>
            <a:r>
              <a:rPr lang="en-US" sz="1467" dirty="0"/>
              <a:t>[24:20]</a:t>
            </a:r>
          </a:p>
        </p:txBody>
      </p:sp>
      <p:sp>
        <p:nvSpPr>
          <p:cNvPr id="504" name="TextBox 503"/>
          <p:cNvSpPr txBox="1"/>
          <p:nvPr/>
        </p:nvSpPr>
        <p:spPr>
          <a:xfrm>
            <a:off x="3891589" y="4180225"/>
            <a:ext cx="725711" cy="225767"/>
          </a:xfrm>
          <a:prstGeom prst="rect">
            <a:avLst/>
          </a:prstGeom>
          <a:noFill/>
        </p:spPr>
        <p:txBody>
          <a:bodyPr wrap="none" lIns="0" tIns="0" rIns="0" bIns="0" rtlCol="0">
            <a:spAutoFit/>
          </a:bodyPr>
          <a:lstStyle/>
          <a:p>
            <a:r>
              <a:rPr lang="en-US" sz="1467" dirty="0" err="1"/>
              <a:t>inst</a:t>
            </a:r>
            <a:r>
              <a:rPr lang="en-US" sz="1467" dirty="0"/>
              <a:t>[31:7]</a:t>
            </a:r>
          </a:p>
        </p:txBody>
      </p:sp>
      <p:cxnSp>
        <p:nvCxnSpPr>
          <p:cNvPr id="513" name="Elbow Connector 512"/>
          <p:cNvCxnSpPr/>
          <p:nvPr/>
        </p:nvCxnSpPr>
        <p:spPr>
          <a:xfrm rot="5400000" flipH="1" flipV="1">
            <a:off x="7080253" y="3261784"/>
            <a:ext cx="778935" cy="503768"/>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11000511" y="1888066"/>
            <a:ext cx="367088" cy="225767"/>
          </a:xfrm>
          <a:prstGeom prst="rect">
            <a:avLst/>
          </a:prstGeom>
          <a:noFill/>
        </p:spPr>
        <p:txBody>
          <a:bodyPr wrap="none" lIns="0" tIns="0" rIns="0" bIns="0" rtlCol="0">
            <a:spAutoFit/>
          </a:bodyPr>
          <a:lstStyle/>
          <a:p>
            <a:r>
              <a:rPr lang="en-US" sz="1467" dirty="0"/>
              <a:t>pc+4</a:t>
            </a:r>
          </a:p>
        </p:txBody>
      </p:sp>
      <p:sp>
        <p:nvSpPr>
          <p:cNvPr id="528" name="TextBox 527"/>
          <p:cNvSpPr txBox="1"/>
          <p:nvPr/>
        </p:nvSpPr>
        <p:spPr>
          <a:xfrm>
            <a:off x="10564861" y="2075873"/>
            <a:ext cx="232436" cy="225767"/>
          </a:xfrm>
          <a:prstGeom prst="rect">
            <a:avLst/>
          </a:prstGeom>
          <a:noFill/>
        </p:spPr>
        <p:txBody>
          <a:bodyPr wrap="none" lIns="0" tIns="0" rIns="0" bIns="0" rtlCol="0">
            <a:spAutoFit/>
          </a:bodyPr>
          <a:lstStyle/>
          <a:p>
            <a:r>
              <a:rPr lang="en-US" sz="1467" dirty="0" err="1"/>
              <a:t>alu</a:t>
            </a:r>
            <a:endParaRPr lang="en-US" sz="1467" dirty="0"/>
          </a:p>
        </p:txBody>
      </p:sp>
      <p:sp>
        <p:nvSpPr>
          <p:cNvPr id="529" name="TextBox 528"/>
          <p:cNvSpPr txBox="1"/>
          <p:nvPr/>
        </p:nvSpPr>
        <p:spPr>
          <a:xfrm>
            <a:off x="10706484" y="3141132"/>
            <a:ext cx="446424" cy="225767"/>
          </a:xfrm>
          <a:prstGeom prst="rect">
            <a:avLst/>
          </a:prstGeom>
          <a:noFill/>
        </p:spPr>
        <p:txBody>
          <a:bodyPr wrap="square" lIns="0" tIns="0" rIns="0" bIns="0" rtlCol="0">
            <a:spAutoFit/>
          </a:bodyPr>
          <a:lstStyle/>
          <a:p>
            <a:r>
              <a:rPr lang="en-US" sz="1467" dirty="0" err="1"/>
              <a:t>mem</a:t>
            </a:r>
            <a:endParaRPr lang="en-US" sz="1467" dirty="0"/>
          </a:p>
        </p:txBody>
      </p:sp>
      <p:sp>
        <p:nvSpPr>
          <p:cNvPr id="530" name="TextBox 529"/>
          <p:cNvSpPr txBox="1"/>
          <p:nvPr/>
        </p:nvSpPr>
        <p:spPr>
          <a:xfrm>
            <a:off x="11442316" y="2783994"/>
            <a:ext cx="234038" cy="225767"/>
          </a:xfrm>
          <a:prstGeom prst="rect">
            <a:avLst/>
          </a:prstGeom>
          <a:noFill/>
        </p:spPr>
        <p:txBody>
          <a:bodyPr wrap="none" lIns="0" tIns="0" rIns="0" bIns="0" rtlCol="0">
            <a:spAutoFit/>
          </a:bodyPr>
          <a:lstStyle/>
          <a:p>
            <a:r>
              <a:rPr lang="en-US" sz="1467" dirty="0" err="1"/>
              <a:t>wb</a:t>
            </a:r>
            <a:endParaRPr lang="en-US" sz="1467" dirty="0"/>
          </a:p>
        </p:txBody>
      </p:sp>
      <p:sp>
        <p:nvSpPr>
          <p:cNvPr id="531" name="TextBox 530"/>
          <p:cNvSpPr txBox="1"/>
          <p:nvPr/>
        </p:nvSpPr>
        <p:spPr>
          <a:xfrm>
            <a:off x="1085273" y="2479194"/>
            <a:ext cx="278260" cy="225767"/>
          </a:xfrm>
          <a:prstGeom prst="rect">
            <a:avLst/>
          </a:prstGeom>
          <a:noFill/>
        </p:spPr>
        <p:txBody>
          <a:bodyPr wrap="square" lIns="0" tIns="0" rIns="0" bIns="0" rtlCol="0">
            <a:spAutoFit/>
          </a:bodyPr>
          <a:lstStyle/>
          <a:p>
            <a:r>
              <a:rPr lang="en-US" sz="1467" dirty="0" err="1"/>
              <a:t>alu</a:t>
            </a:r>
            <a:endParaRPr lang="en-US" sz="1467" dirty="0"/>
          </a:p>
        </p:txBody>
      </p:sp>
      <p:sp>
        <p:nvSpPr>
          <p:cNvPr id="532" name="TextBox 531"/>
          <p:cNvSpPr txBox="1"/>
          <p:nvPr/>
        </p:nvSpPr>
        <p:spPr>
          <a:xfrm>
            <a:off x="935953" y="2868661"/>
            <a:ext cx="367088" cy="225767"/>
          </a:xfrm>
          <a:prstGeom prst="rect">
            <a:avLst/>
          </a:prstGeom>
          <a:noFill/>
        </p:spPr>
        <p:txBody>
          <a:bodyPr wrap="none" lIns="0" tIns="0" rIns="0" bIns="0" rtlCol="0">
            <a:spAutoFit/>
          </a:bodyPr>
          <a:lstStyle/>
          <a:p>
            <a:r>
              <a:rPr lang="en-US" sz="1467" dirty="0"/>
              <a:t>pc+4</a:t>
            </a:r>
          </a:p>
        </p:txBody>
      </p:sp>
      <p:sp>
        <p:nvSpPr>
          <p:cNvPr id="533" name="TextBox 532"/>
          <p:cNvSpPr txBox="1"/>
          <p:nvPr/>
        </p:nvSpPr>
        <p:spPr>
          <a:xfrm>
            <a:off x="7082675" y="2413000"/>
            <a:ext cx="698883" cy="225767"/>
          </a:xfrm>
          <a:prstGeom prst="rect">
            <a:avLst/>
          </a:prstGeom>
          <a:noFill/>
        </p:spPr>
        <p:txBody>
          <a:bodyPr wrap="square" lIns="0" tIns="0" rIns="0" bIns="0" rtlCol="0">
            <a:spAutoFit/>
          </a:bodyPr>
          <a:lstStyle/>
          <a:p>
            <a:r>
              <a:rPr lang="en-US" sz="1467" dirty="0" err="1"/>
              <a:t>Reg</a:t>
            </a:r>
            <a:r>
              <a:rPr lang="en-US" sz="1467" dirty="0"/>
              <a:t>[rs1]</a:t>
            </a:r>
          </a:p>
        </p:txBody>
      </p:sp>
      <p:sp>
        <p:nvSpPr>
          <p:cNvPr id="534" name="TextBox 533"/>
          <p:cNvSpPr txBox="1"/>
          <p:nvPr/>
        </p:nvSpPr>
        <p:spPr>
          <a:xfrm>
            <a:off x="7194244" y="1999042"/>
            <a:ext cx="292483" cy="225767"/>
          </a:xfrm>
          <a:prstGeom prst="rect">
            <a:avLst/>
          </a:prstGeom>
          <a:noFill/>
        </p:spPr>
        <p:txBody>
          <a:bodyPr wrap="square" lIns="0" tIns="0" rIns="0" bIns="0" rtlCol="0">
            <a:spAutoFit/>
          </a:bodyPr>
          <a:lstStyle/>
          <a:p>
            <a:r>
              <a:rPr lang="en-US" sz="1467" dirty="0"/>
              <a:t>pc</a:t>
            </a:r>
          </a:p>
        </p:txBody>
      </p:sp>
      <p:sp>
        <p:nvSpPr>
          <p:cNvPr id="535" name="TextBox 534"/>
          <p:cNvSpPr txBox="1"/>
          <p:nvPr/>
        </p:nvSpPr>
        <p:spPr>
          <a:xfrm>
            <a:off x="5663432" y="4278746"/>
            <a:ext cx="838968" cy="225767"/>
          </a:xfrm>
          <a:prstGeom prst="rect">
            <a:avLst/>
          </a:prstGeom>
          <a:noFill/>
        </p:spPr>
        <p:txBody>
          <a:bodyPr wrap="square" lIns="0" tIns="0" rIns="0" bIns="0" rtlCol="0">
            <a:spAutoFit/>
          </a:bodyPr>
          <a:lstStyle/>
          <a:p>
            <a:r>
              <a:rPr lang="en-US" sz="1467" dirty="0" err="1"/>
              <a:t>imm</a:t>
            </a:r>
            <a:r>
              <a:rPr lang="en-US" sz="1467" dirty="0"/>
              <a:t>[31:0]</a:t>
            </a:r>
          </a:p>
        </p:txBody>
      </p:sp>
      <p:sp>
        <p:nvSpPr>
          <p:cNvPr id="536" name="TextBox 535"/>
          <p:cNvSpPr txBox="1"/>
          <p:nvPr/>
        </p:nvSpPr>
        <p:spPr>
          <a:xfrm>
            <a:off x="7066641" y="2811842"/>
            <a:ext cx="711200" cy="225767"/>
          </a:xfrm>
          <a:prstGeom prst="rect">
            <a:avLst/>
          </a:prstGeom>
          <a:noFill/>
        </p:spPr>
        <p:txBody>
          <a:bodyPr wrap="square" lIns="0" tIns="0" rIns="0" bIns="0" rtlCol="0">
            <a:spAutoFit/>
          </a:bodyPr>
          <a:lstStyle/>
          <a:p>
            <a:r>
              <a:rPr lang="en-US" sz="1467" dirty="0" err="1"/>
              <a:t>Reg</a:t>
            </a:r>
            <a:r>
              <a:rPr lang="en-US" sz="1467" dirty="0"/>
              <a:t>[rs2]</a:t>
            </a:r>
          </a:p>
        </p:txBody>
      </p:sp>
      <p:cxnSp>
        <p:nvCxnSpPr>
          <p:cNvPr id="563" name="Elbow Connector 562"/>
          <p:cNvCxnSpPr>
            <a:stCxn id="52" idx="3"/>
          </p:cNvCxnSpPr>
          <p:nvPr/>
        </p:nvCxnSpPr>
        <p:spPr>
          <a:xfrm flipV="1">
            <a:off x="5330542" y="3429001"/>
            <a:ext cx="2391059" cy="1085597"/>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9" name="Rectangle 568"/>
          <p:cNvSpPr/>
          <p:nvPr/>
        </p:nvSpPr>
        <p:spPr>
          <a:xfrm>
            <a:off x="1117601" y="5359400"/>
            <a:ext cx="10490969" cy="954424"/>
          </a:xfrm>
          <a:prstGeom prst="rect">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523" name="TextBox 522"/>
          <p:cNvSpPr txBox="1"/>
          <p:nvPr/>
        </p:nvSpPr>
        <p:spPr>
          <a:xfrm>
            <a:off x="3454401" y="5438498"/>
            <a:ext cx="725711" cy="225767"/>
          </a:xfrm>
          <a:prstGeom prst="rect">
            <a:avLst/>
          </a:prstGeom>
          <a:noFill/>
        </p:spPr>
        <p:txBody>
          <a:bodyPr wrap="none" lIns="0" tIns="0" rIns="0" bIns="0" rtlCol="0">
            <a:spAutoFit/>
          </a:bodyPr>
          <a:lstStyle/>
          <a:p>
            <a:r>
              <a:rPr lang="en-US" sz="1467" dirty="0" err="1"/>
              <a:t>inst</a:t>
            </a:r>
            <a:r>
              <a:rPr lang="en-US" sz="1467" dirty="0"/>
              <a:t>[31:0]</a:t>
            </a:r>
          </a:p>
        </p:txBody>
      </p:sp>
      <p:sp>
        <p:nvSpPr>
          <p:cNvPr id="582" name="TextBox 581"/>
          <p:cNvSpPr txBox="1"/>
          <p:nvPr/>
        </p:nvSpPr>
        <p:spPr>
          <a:xfrm>
            <a:off x="4572001" y="5461001"/>
            <a:ext cx="572273" cy="225767"/>
          </a:xfrm>
          <a:prstGeom prst="rect">
            <a:avLst/>
          </a:prstGeom>
          <a:noFill/>
        </p:spPr>
        <p:txBody>
          <a:bodyPr wrap="none" lIns="0" tIns="0" rIns="0" bIns="0" rtlCol="0">
            <a:spAutoFit/>
          </a:bodyPr>
          <a:lstStyle/>
          <a:p>
            <a:r>
              <a:rPr lang="en-US" sz="1467" dirty="0" err="1"/>
              <a:t>ImmSel</a:t>
            </a:r>
            <a:endParaRPr lang="en-US" sz="1467" dirty="0"/>
          </a:p>
        </p:txBody>
      </p:sp>
      <p:sp>
        <p:nvSpPr>
          <p:cNvPr id="583" name="TextBox 582"/>
          <p:cNvSpPr txBox="1"/>
          <p:nvPr/>
        </p:nvSpPr>
        <p:spPr>
          <a:xfrm>
            <a:off x="5283201" y="5461001"/>
            <a:ext cx="637995" cy="225767"/>
          </a:xfrm>
          <a:prstGeom prst="rect">
            <a:avLst/>
          </a:prstGeom>
          <a:noFill/>
        </p:spPr>
        <p:txBody>
          <a:bodyPr wrap="none" lIns="0" tIns="0" rIns="0" bIns="0" rtlCol="0">
            <a:spAutoFit/>
          </a:bodyPr>
          <a:lstStyle/>
          <a:p>
            <a:r>
              <a:rPr lang="en-US" sz="1467" dirty="0" err="1"/>
              <a:t>RegWEn</a:t>
            </a:r>
            <a:endParaRPr lang="en-US" sz="1467" dirty="0"/>
          </a:p>
        </p:txBody>
      </p:sp>
      <p:sp>
        <p:nvSpPr>
          <p:cNvPr id="584" name="TextBox 583"/>
          <p:cNvSpPr txBox="1"/>
          <p:nvPr/>
        </p:nvSpPr>
        <p:spPr>
          <a:xfrm>
            <a:off x="6096001" y="5461001"/>
            <a:ext cx="387927" cy="225767"/>
          </a:xfrm>
          <a:prstGeom prst="rect">
            <a:avLst/>
          </a:prstGeom>
          <a:noFill/>
        </p:spPr>
        <p:txBody>
          <a:bodyPr wrap="none" lIns="0" tIns="0" rIns="0" bIns="0" rtlCol="0">
            <a:spAutoFit/>
          </a:bodyPr>
          <a:lstStyle/>
          <a:p>
            <a:r>
              <a:rPr lang="en-US" sz="1467" dirty="0" err="1"/>
              <a:t>BrUn</a:t>
            </a:r>
            <a:endParaRPr lang="en-US" sz="1467" dirty="0"/>
          </a:p>
        </p:txBody>
      </p:sp>
      <p:sp>
        <p:nvSpPr>
          <p:cNvPr id="585" name="TextBox 584"/>
          <p:cNvSpPr txBox="1"/>
          <p:nvPr/>
        </p:nvSpPr>
        <p:spPr>
          <a:xfrm>
            <a:off x="6502400" y="5461001"/>
            <a:ext cx="356444" cy="225767"/>
          </a:xfrm>
          <a:prstGeom prst="rect">
            <a:avLst/>
          </a:prstGeom>
          <a:noFill/>
        </p:spPr>
        <p:txBody>
          <a:bodyPr wrap="none" lIns="0" tIns="0" rIns="0" bIns="0" rtlCol="0">
            <a:spAutoFit/>
          </a:bodyPr>
          <a:lstStyle/>
          <a:p>
            <a:r>
              <a:rPr lang="en-US" sz="1467" dirty="0" err="1"/>
              <a:t>BrEq</a:t>
            </a:r>
            <a:endParaRPr lang="en-US" sz="1467" dirty="0"/>
          </a:p>
        </p:txBody>
      </p:sp>
      <p:sp>
        <p:nvSpPr>
          <p:cNvPr id="586" name="TextBox 585"/>
          <p:cNvSpPr txBox="1"/>
          <p:nvPr/>
        </p:nvSpPr>
        <p:spPr>
          <a:xfrm>
            <a:off x="6908800" y="5461001"/>
            <a:ext cx="324512" cy="225767"/>
          </a:xfrm>
          <a:prstGeom prst="rect">
            <a:avLst/>
          </a:prstGeom>
          <a:noFill/>
        </p:spPr>
        <p:txBody>
          <a:bodyPr wrap="none" lIns="0" tIns="0" rIns="0" bIns="0" rtlCol="0">
            <a:spAutoFit/>
          </a:bodyPr>
          <a:lstStyle/>
          <a:p>
            <a:r>
              <a:rPr lang="en-US" sz="1467" dirty="0" err="1"/>
              <a:t>BrLT</a:t>
            </a:r>
            <a:endParaRPr lang="en-US" sz="1467" dirty="0"/>
          </a:p>
        </p:txBody>
      </p:sp>
      <p:sp>
        <p:nvSpPr>
          <p:cNvPr id="587" name="TextBox 586"/>
          <p:cNvSpPr txBox="1"/>
          <p:nvPr/>
        </p:nvSpPr>
        <p:spPr>
          <a:xfrm>
            <a:off x="7924800" y="5461001"/>
            <a:ext cx="331822" cy="225767"/>
          </a:xfrm>
          <a:prstGeom prst="rect">
            <a:avLst/>
          </a:prstGeom>
          <a:noFill/>
        </p:spPr>
        <p:txBody>
          <a:bodyPr wrap="none" lIns="0" tIns="0" rIns="0" bIns="0" rtlCol="0">
            <a:spAutoFit/>
          </a:bodyPr>
          <a:lstStyle/>
          <a:p>
            <a:r>
              <a:rPr lang="en-US" sz="1467" dirty="0" err="1"/>
              <a:t>ASel</a:t>
            </a:r>
            <a:endParaRPr lang="en-US" sz="1467" dirty="0"/>
          </a:p>
        </p:txBody>
      </p:sp>
      <p:sp>
        <p:nvSpPr>
          <p:cNvPr id="588" name="TextBox 587"/>
          <p:cNvSpPr txBox="1"/>
          <p:nvPr/>
        </p:nvSpPr>
        <p:spPr>
          <a:xfrm>
            <a:off x="7518400" y="5461001"/>
            <a:ext cx="325410" cy="225767"/>
          </a:xfrm>
          <a:prstGeom prst="rect">
            <a:avLst/>
          </a:prstGeom>
          <a:noFill/>
        </p:spPr>
        <p:txBody>
          <a:bodyPr wrap="none" lIns="0" tIns="0" rIns="0" bIns="0" rtlCol="0">
            <a:spAutoFit/>
          </a:bodyPr>
          <a:lstStyle/>
          <a:p>
            <a:r>
              <a:rPr lang="en-US" sz="1467" dirty="0" err="1"/>
              <a:t>BSel</a:t>
            </a:r>
            <a:endParaRPr lang="en-US" sz="1467" dirty="0"/>
          </a:p>
        </p:txBody>
      </p:sp>
      <p:sp>
        <p:nvSpPr>
          <p:cNvPr id="589" name="TextBox 588"/>
          <p:cNvSpPr txBox="1"/>
          <p:nvPr/>
        </p:nvSpPr>
        <p:spPr>
          <a:xfrm>
            <a:off x="8432801" y="5461001"/>
            <a:ext cx="526619" cy="225767"/>
          </a:xfrm>
          <a:prstGeom prst="rect">
            <a:avLst/>
          </a:prstGeom>
          <a:noFill/>
        </p:spPr>
        <p:txBody>
          <a:bodyPr wrap="none" lIns="0" tIns="0" rIns="0" bIns="0" rtlCol="0">
            <a:spAutoFit/>
          </a:bodyPr>
          <a:lstStyle/>
          <a:p>
            <a:r>
              <a:rPr lang="en-US" sz="1467" dirty="0" err="1"/>
              <a:t>ALUSel</a:t>
            </a:r>
            <a:endParaRPr lang="en-US" sz="1467" dirty="0"/>
          </a:p>
        </p:txBody>
      </p:sp>
      <p:sp>
        <p:nvSpPr>
          <p:cNvPr id="591" name="TextBox 590"/>
          <p:cNvSpPr txBox="1"/>
          <p:nvPr/>
        </p:nvSpPr>
        <p:spPr>
          <a:xfrm>
            <a:off x="9245601" y="5461001"/>
            <a:ext cx="671787" cy="225767"/>
          </a:xfrm>
          <a:prstGeom prst="rect">
            <a:avLst/>
          </a:prstGeom>
          <a:noFill/>
        </p:spPr>
        <p:txBody>
          <a:bodyPr wrap="none" lIns="0" tIns="0" rIns="0" bIns="0" rtlCol="0">
            <a:spAutoFit/>
          </a:bodyPr>
          <a:lstStyle/>
          <a:p>
            <a:r>
              <a:rPr lang="en-US" sz="1467" dirty="0" err="1"/>
              <a:t>MemRW</a:t>
            </a:r>
            <a:endParaRPr lang="en-US" sz="1467" dirty="0"/>
          </a:p>
        </p:txBody>
      </p:sp>
      <p:sp>
        <p:nvSpPr>
          <p:cNvPr id="593" name="TextBox 592"/>
          <p:cNvSpPr txBox="1"/>
          <p:nvPr/>
        </p:nvSpPr>
        <p:spPr>
          <a:xfrm>
            <a:off x="10972800" y="5461001"/>
            <a:ext cx="492122" cy="225767"/>
          </a:xfrm>
          <a:prstGeom prst="rect">
            <a:avLst/>
          </a:prstGeom>
          <a:noFill/>
        </p:spPr>
        <p:txBody>
          <a:bodyPr wrap="none" lIns="0" tIns="0" rIns="0" bIns="0" rtlCol="0">
            <a:spAutoFit/>
          </a:bodyPr>
          <a:lstStyle/>
          <a:p>
            <a:r>
              <a:rPr lang="en-US" sz="1467" dirty="0" err="1"/>
              <a:t>WBSel</a:t>
            </a:r>
            <a:endParaRPr lang="en-US" sz="1467" dirty="0"/>
          </a:p>
        </p:txBody>
      </p:sp>
      <p:sp>
        <p:nvSpPr>
          <p:cNvPr id="594" name="TextBox 593"/>
          <p:cNvSpPr txBox="1"/>
          <p:nvPr/>
        </p:nvSpPr>
        <p:spPr>
          <a:xfrm>
            <a:off x="1320800" y="5461001"/>
            <a:ext cx="421590" cy="225767"/>
          </a:xfrm>
          <a:prstGeom prst="rect">
            <a:avLst/>
          </a:prstGeom>
          <a:noFill/>
        </p:spPr>
        <p:txBody>
          <a:bodyPr wrap="none" lIns="0" tIns="0" rIns="0" bIns="0" rtlCol="0">
            <a:spAutoFit/>
          </a:bodyPr>
          <a:lstStyle/>
          <a:p>
            <a:r>
              <a:rPr lang="en-US" sz="1467" dirty="0" err="1"/>
              <a:t>PCSel</a:t>
            </a:r>
            <a:endParaRPr lang="en-US" sz="1467" dirty="0"/>
          </a:p>
        </p:txBody>
      </p:sp>
      <p:sp>
        <p:nvSpPr>
          <p:cNvPr id="596" name="TextBox 595"/>
          <p:cNvSpPr txBox="1"/>
          <p:nvPr/>
        </p:nvSpPr>
        <p:spPr>
          <a:xfrm>
            <a:off x="4541929" y="2209801"/>
            <a:ext cx="234038" cy="225767"/>
          </a:xfrm>
          <a:prstGeom prst="rect">
            <a:avLst/>
          </a:prstGeom>
          <a:noFill/>
        </p:spPr>
        <p:txBody>
          <a:bodyPr wrap="none" lIns="0" tIns="0" rIns="0" bIns="0" rtlCol="0">
            <a:spAutoFit/>
          </a:bodyPr>
          <a:lstStyle/>
          <a:p>
            <a:r>
              <a:rPr lang="en-US" sz="1467" dirty="0" err="1"/>
              <a:t>wb</a:t>
            </a:r>
            <a:endParaRPr lang="en-US" sz="1467" dirty="0"/>
          </a:p>
        </p:txBody>
      </p:sp>
      <p:sp>
        <p:nvSpPr>
          <p:cNvPr id="125"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E454A-9846-2C41-882D-19C3B0ACD4EE}" type="slidenum">
              <a:rPr lang="en-US" smtClean="0"/>
              <a:t>3</a:t>
            </a:fld>
            <a:endParaRPr lang="en-US" dirty="0"/>
          </a:p>
        </p:txBody>
      </p:sp>
      <p:sp>
        <p:nvSpPr>
          <p:cNvPr id="126" name="Date Placeholder 3"/>
          <p:cNvSpPr txBox="1">
            <a:spLocks/>
          </p:cNvSpPr>
          <p:nvPr/>
        </p:nvSpPr>
        <p:spPr>
          <a:xfrm>
            <a:off x="457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2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253506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Must be Aligned in Memory</a:t>
            </a:r>
            <a:endParaRPr lang="en-US" dirty="0"/>
          </a:p>
        </p:txBody>
      </p:sp>
      <p:sp>
        <p:nvSpPr>
          <p:cNvPr id="3" name="Content Placeholder 2"/>
          <p:cNvSpPr>
            <a:spLocks noGrp="1"/>
          </p:cNvSpPr>
          <p:nvPr>
            <p:ph idx="1"/>
          </p:nvPr>
        </p:nvSpPr>
        <p:spPr>
          <a:xfrm>
            <a:off x="609600" y="1600201"/>
            <a:ext cx="10820400" cy="4525963"/>
          </a:xfrm>
        </p:spPr>
        <p:txBody>
          <a:bodyPr>
            <a:normAutofit/>
          </a:bodyPr>
          <a:lstStyle/>
          <a:p>
            <a:r>
              <a:rPr lang="en-US" dirty="0" smtClean="0"/>
              <a:t>Word blocks are aligned, so binary address of all words in cache always ends in 00</a:t>
            </a:r>
            <a:r>
              <a:rPr lang="en-US" baseline="-25000" dirty="0" smtClean="0"/>
              <a:t>two</a:t>
            </a:r>
          </a:p>
          <a:p>
            <a:r>
              <a:rPr lang="en-US" dirty="0" smtClean="0"/>
              <a:t>How to take advantage of this to save hardware and energy?</a:t>
            </a:r>
          </a:p>
          <a:p>
            <a:r>
              <a:rPr lang="en-US" dirty="0" smtClean="0"/>
              <a:t>Don’t need to compare last 2 bits of 32-bit byte address (comparator can be narrower)</a:t>
            </a:r>
          </a:p>
          <a:p>
            <a:pPr lvl="1"/>
            <a:r>
              <a:rPr lang="en-US" dirty="0" smtClean="0"/>
              <a:t>Don’t need to store last 2 bits of 32-bit byte address in Cache Tag (Tag can be narrower)</a:t>
            </a:r>
          </a:p>
          <a:p>
            <a:endParaRPr lang="en-US" baseline="-25000" dirty="0" smtClean="0"/>
          </a:p>
          <a:p>
            <a:endParaRPr lang="en-US" baseline="-25000" dirty="0" smtClean="0"/>
          </a:p>
          <a:p>
            <a:endParaRPr lang="en-US" baseline="-25000" dirty="0"/>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30</a:t>
            </a:fld>
            <a:endParaRPr lang="en-US"/>
          </a:p>
        </p:txBody>
      </p:sp>
    </p:spTree>
    <p:extLst>
      <p:ext uri="{BB962C8B-B14F-4D97-AF65-F5344CB8AC3E}">
        <p14:creationId xmlns:p14="http://schemas.microsoft.com/office/powerpoint/2010/main" val="4720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0640" y="274638"/>
            <a:ext cx="4020615" cy="1143000"/>
          </a:xfrm>
        </p:spPr>
        <p:txBody>
          <a:bodyPr>
            <a:normAutofit fontScale="90000"/>
          </a:bodyPr>
          <a:lstStyle/>
          <a:p>
            <a:pPr>
              <a:lnSpc>
                <a:spcPct val="85000"/>
              </a:lnSpc>
            </a:pPr>
            <a:r>
              <a:rPr lang="en-US" dirty="0" smtClean="0"/>
              <a:t>Anatomy of a 32B Cache, 8B Blocks</a:t>
            </a:r>
            <a:endParaRPr lang="en-US" dirty="0"/>
          </a:p>
        </p:txBody>
      </p:sp>
      <p:sp>
        <p:nvSpPr>
          <p:cNvPr id="7" name="Content Placeholder 6"/>
          <p:cNvSpPr>
            <a:spLocks noGrp="1"/>
          </p:cNvSpPr>
          <p:nvPr>
            <p:ph sz="half" idx="1"/>
          </p:nvPr>
        </p:nvSpPr>
        <p:spPr>
          <a:xfrm>
            <a:off x="609600" y="1600200"/>
            <a:ext cx="5257800" cy="5257800"/>
          </a:xfrm>
        </p:spPr>
        <p:txBody>
          <a:bodyPr>
            <a:normAutofit/>
          </a:bodyPr>
          <a:lstStyle/>
          <a:p>
            <a:pPr>
              <a:lnSpc>
                <a:spcPct val="85000"/>
              </a:lnSpc>
            </a:pPr>
            <a:r>
              <a:rPr lang="en-US" dirty="0" smtClean="0"/>
              <a:t>Blocks must be aligned in pairs, otherwise could get same word twice in cache</a:t>
            </a:r>
          </a:p>
          <a:p>
            <a:pPr lvl="1">
              <a:lnSpc>
                <a:spcPct val="85000"/>
              </a:lnSpc>
            </a:pPr>
            <a:r>
              <a:rPr lang="en-US" dirty="0" smtClean="0"/>
              <a:t>Tags only have even-numbered words</a:t>
            </a:r>
          </a:p>
          <a:p>
            <a:pPr lvl="1">
              <a:lnSpc>
                <a:spcPct val="85000"/>
              </a:lnSpc>
            </a:pPr>
            <a:r>
              <a:rPr lang="en-US" dirty="0" smtClean="0"/>
              <a:t>Last 3 bits of address always 000</a:t>
            </a:r>
            <a:r>
              <a:rPr lang="en-US" baseline="-25000" dirty="0" smtClean="0"/>
              <a:t>two</a:t>
            </a:r>
          </a:p>
          <a:p>
            <a:pPr lvl="1">
              <a:lnSpc>
                <a:spcPct val="85000"/>
              </a:lnSpc>
            </a:pPr>
            <a:r>
              <a:rPr lang="en-US" dirty="0" smtClean="0"/>
              <a:t>Tags, comparators can be narrower </a:t>
            </a:r>
            <a:endParaRPr lang="en-US" baseline="-25000" dirty="0" smtClean="0"/>
          </a:p>
          <a:p>
            <a:pPr>
              <a:lnSpc>
                <a:spcPct val="85000"/>
              </a:lnSpc>
            </a:pPr>
            <a:r>
              <a:rPr lang="en-US" dirty="0" smtClean="0"/>
              <a:t>Can get hit for either word in block</a:t>
            </a:r>
          </a:p>
          <a:p>
            <a:endParaRPr lang="en-US" dirty="0"/>
          </a:p>
        </p:txBody>
      </p:sp>
      <p:grpSp>
        <p:nvGrpSpPr>
          <p:cNvPr id="2" name="Group 71"/>
          <p:cNvGrpSpPr/>
          <p:nvPr/>
        </p:nvGrpSpPr>
        <p:grpSpPr>
          <a:xfrm>
            <a:off x="6093166" y="0"/>
            <a:ext cx="4422434" cy="6643966"/>
            <a:chOff x="4026255" y="214034"/>
            <a:chExt cx="4422434" cy="6643966"/>
          </a:xfrm>
        </p:grpSpPr>
        <p:cxnSp>
          <p:nvCxnSpPr>
            <p:cNvPr id="74" name="Straight Arrow Connector 73"/>
            <p:cNvCxnSpPr/>
            <p:nvPr/>
          </p:nvCxnSpPr>
          <p:spPr>
            <a:xfrm>
              <a:off x="5045956" y="4646389"/>
              <a:ext cx="17779" cy="132497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4026255"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sp>
          <p:nvSpPr>
            <p:cNvPr id="77" name="TextBox 76"/>
            <p:cNvSpPr txBox="1"/>
            <p:nvPr/>
          </p:nvSpPr>
          <p:spPr>
            <a:xfrm>
              <a:off x="4097608" y="1912036"/>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78" name="TextBox 77"/>
            <p:cNvSpPr txBox="1"/>
            <p:nvPr/>
          </p:nvSpPr>
          <p:spPr>
            <a:xfrm>
              <a:off x="5955194" y="1897526"/>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79" name="Rectangle 78"/>
            <p:cNvSpPr/>
            <p:nvPr/>
          </p:nvSpPr>
          <p:spPr>
            <a:xfrm>
              <a:off x="4111880" y="2625482"/>
              <a:ext cx="4336809" cy="2583262"/>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5596041" y="4580324"/>
              <a:ext cx="1067269" cy="523220"/>
            </a:xfrm>
            <a:prstGeom prst="rect">
              <a:avLst/>
            </a:prstGeom>
            <a:noFill/>
          </p:spPr>
          <p:txBody>
            <a:bodyPr wrap="none" rtlCol="0">
              <a:spAutoFit/>
            </a:bodyPr>
            <a:lstStyle/>
            <a:p>
              <a:r>
                <a:rPr lang="en-US" sz="2800" dirty="0"/>
                <a:t>Cache</a:t>
              </a:r>
            </a:p>
          </p:txBody>
        </p:sp>
        <p:sp>
          <p:nvSpPr>
            <p:cNvPr id="81" name="TextBox 80"/>
            <p:cNvSpPr txBox="1"/>
            <p:nvPr/>
          </p:nvSpPr>
          <p:spPr>
            <a:xfrm>
              <a:off x="4060041" y="5274943"/>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82" name="TextBox 81"/>
            <p:cNvSpPr txBox="1"/>
            <p:nvPr/>
          </p:nvSpPr>
          <p:spPr>
            <a:xfrm>
              <a:off x="5955194" y="5289212"/>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83" name="Rectangle 82"/>
            <p:cNvSpPr/>
            <p:nvPr/>
          </p:nvSpPr>
          <p:spPr>
            <a:xfrm>
              <a:off x="4154692"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cxnSp>
          <p:nvCxnSpPr>
            <p:cNvPr id="84" name="Straight Arrow Connector 83"/>
            <p:cNvCxnSpPr/>
            <p:nvPr/>
          </p:nvCxnSpPr>
          <p:spPr>
            <a:xfrm rot="16200000" flipH="1">
              <a:off x="6152062" y="5259567"/>
              <a:ext cx="1283417" cy="10546"/>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360131" y="3324660"/>
              <a:ext cx="850116" cy="1298472"/>
              <a:chOff x="6890650" y="3324660"/>
              <a:chExt cx="1505253" cy="1298472"/>
            </a:xfrm>
          </p:grpSpPr>
          <p:sp>
            <p:nvSpPr>
              <p:cNvPr id="114"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5" name="Straight Connector 114"/>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53"/>
            <p:cNvGrpSpPr/>
            <p:nvPr/>
          </p:nvGrpSpPr>
          <p:grpSpPr>
            <a:xfrm>
              <a:off x="4596929" y="3347918"/>
              <a:ext cx="976062" cy="1298472"/>
              <a:chOff x="6890650" y="3324660"/>
              <a:chExt cx="1505253" cy="1298472"/>
            </a:xfrm>
          </p:grpSpPr>
          <p:sp>
            <p:nvSpPr>
              <p:cNvPr id="110" name="Rectangle 109"/>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p:cNvCxnSpPr>
                <a:stCxn id="110" idx="1"/>
                <a:endCxn id="110"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89" name="Rectangle 88"/>
            <p:cNvSpPr/>
            <p:nvPr/>
          </p:nvSpPr>
          <p:spPr>
            <a:xfrm>
              <a:off x="4788271" y="3653285"/>
              <a:ext cx="652643" cy="369332"/>
            </a:xfrm>
            <a:prstGeom prst="rect">
              <a:avLst/>
            </a:prstGeom>
          </p:spPr>
          <p:txBody>
            <a:bodyPr wrap="none">
              <a:spAutoFit/>
            </a:bodyPr>
            <a:lstStyle/>
            <a:p>
              <a:r>
                <a:rPr lang="en-US" dirty="0"/>
                <a:t>1022</a:t>
              </a:r>
            </a:p>
          </p:txBody>
        </p:sp>
        <p:sp>
          <p:nvSpPr>
            <p:cNvPr id="90" name="Rectangle 89"/>
            <p:cNvSpPr/>
            <p:nvPr/>
          </p:nvSpPr>
          <p:spPr>
            <a:xfrm>
              <a:off x="6552577" y="3641639"/>
              <a:ext cx="418654" cy="369332"/>
            </a:xfrm>
            <a:prstGeom prst="rect">
              <a:avLst/>
            </a:prstGeom>
          </p:spPr>
          <p:txBody>
            <a:bodyPr wrap="none">
              <a:spAutoFit/>
            </a:bodyPr>
            <a:lstStyle/>
            <a:p>
              <a:r>
                <a:rPr lang="en-US" dirty="0"/>
                <a:t>99</a:t>
              </a:r>
            </a:p>
          </p:txBody>
        </p:sp>
        <p:sp>
          <p:nvSpPr>
            <p:cNvPr id="91" name="Rectangle 90"/>
            <p:cNvSpPr/>
            <p:nvPr/>
          </p:nvSpPr>
          <p:spPr>
            <a:xfrm flipH="1">
              <a:off x="4877784" y="3287381"/>
              <a:ext cx="775008" cy="369332"/>
            </a:xfrm>
            <a:prstGeom prst="rect">
              <a:avLst/>
            </a:prstGeom>
          </p:spPr>
          <p:txBody>
            <a:bodyPr wrap="square">
              <a:spAutoFit/>
            </a:bodyPr>
            <a:lstStyle/>
            <a:p>
              <a:r>
                <a:rPr lang="en-US" dirty="0"/>
                <a:t>252</a:t>
              </a:r>
            </a:p>
          </p:txBody>
        </p:sp>
        <p:sp>
          <p:nvSpPr>
            <p:cNvPr id="92" name="Rectangle 91"/>
            <p:cNvSpPr/>
            <p:nvPr/>
          </p:nvSpPr>
          <p:spPr>
            <a:xfrm>
              <a:off x="6552577" y="3972666"/>
              <a:ext cx="418654" cy="369332"/>
            </a:xfrm>
            <a:prstGeom prst="rect">
              <a:avLst/>
            </a:prstGeom>
          </p:spPr>
          <p:txBody>
            <a:bodyPr wrap="none">
              <a:spAutoFit/>
            </a:bodyPr>
            <a:lstStyle/>
            <a:p>
              <a:r>
                <a:rPr lang="en-US" dirty="0">
                  <a:solidFill>
                    <a:srgbClr val="FF0000"/>
                  </a:solidFill>
                </a:rPr>
                <a:t>42</a:t>
              </a:r>
            </a:p>
          </p:txBody>
        </p:sp>
        <p:sp>
          <p:nvSpPr>
            <p:cNvPr id="93" name="Rectangle 92"/>
            <p:cNvSpPr/>
            <p:nvPr/>
          </p:nvSpPr>
          <p:spPr>
            <a:xfrm>
              <a:off x="6466465" y="4264970"/>
              <a:ext cx="652643" cy="369332"/>
            </a:xfrm>
            <a:prstGeom prst="rect">
              <a:avLst/>
            </a:prstGeom>
          </p:spPr>
          <p:txBody>
            <a:bodyPr wrap="none">
              <a:spAutoFit/>
            </a:bodyPr>
            <a:lstStyle/>
            <a:p>
              <a:r>
                <a:rPr lang="en-US" dirty="0">
                  <a:solidFill>
                    <a:srgbClr val="FF0000"/>
                  </a:solidFill>
                </a:rPr>
                <a:t>1947</a:t>
              </a:r>
            </a:p>
          </p:txBody>
        </p:sp>
        <p:sp>
          <p:nvSpPr>
            <p:cNvPr id="94" name="Rectangle 93"/>
            <p:cNvSpPr/>
            <p:nvPr/>
          </p:nvSpPr>
          <p:spPr>
            <a:xfrm>
              <a:off x="6552577" y="3285716"/>
              <a:ext cx="418654" cy="369332"/>
            </a:xfrm>
            <a:prstGeom prst="rect">
              <a:avLst/>
            </a:prstGeom>
          </p:spPr>
          <p:txBody>
            <a:bodyPr wrap="none">
              <a:spAutoFit/>
            </a:bodyPr>
            <a:lstStyle/>
            <a:p>
              <a:r>
                <a:rPr lang="en-US" dirty="0"/>
                <a:t>12</a:t>
              </a:r>
            </a:p>
          </p:txBody>
        </p:sp>
        <p:sp>
          <p:nvSpPr>
            <p:cNvPr id="95" name="Rectangle 94"/>
            <p:cNvSpPr/>
            <p:nvPr/>
          </p:nvSpPr>
          <p:spPr>
            <a:xfrm flipH="1">
              <a:off x="4823965" y="3977874"/>
              <a:ext cx="775008" cy="369332"/>
            </a:xfrm>
            <a:prstGeom prst="rect">
              <a:avLst/>
            </a:prstGeom>
          </p:spPr>
          <p:txBody>
            <a:bodyPr wrap="square">
              <a:spAutoFit/>
            </a:bodyPr>
            <a:lstStyle/>
            <a:p>
              <a:r>
                <a:rPr lang="en-US" dirty="0"/>
                <a:t>13</a:t>
              </a:r>
              <a:r>
                <a:rPr lang="en-US" dirty="0">
                  <a:solidFill>
                    <a:srgbClr val="FF0000"/>
                  </a:solidFill>
                </a:rPr>
                <a:t>0</a:t>
              </a:r>
            </a:p>
          </p:txBody>
        </p:sp>
        <p:sp>
          <p:nvSpPr>
            <p:cNvPr id="96" name="Rectangle 95"/>
            <p:cNvSpPr/>
            <p:nvPr/>
          </p:nvSpPr>
          <p:spPr>
            <a:xfrm flipH="1">
              <a:off x="4834728" y="4302464"/>
              <a:ext cx="775008" cy="369332"/>
            </a:xfrm>
            <a:prstGeom prst="rect">
              <a:avLst/>
            </a:prstGeom>
          </p:spPr>
          <p:txBody>
            <a:bodyPr wrap="square">
              <a:spAutoFit/>
            </a:bodyPr>
            <a:lstStyle/>
            <a:p>
              <a:r>
                <a:rPr lang="en-US" dirty="0"/>
                <a:t>204</a:t>
              </a:r>
              <a:r>
                <a:rPr lang="en-US" dirty="0">
                  <a:solidFill>
                    <a:srgbClr val="FF0000"/>
                  </a:solidFill>
                </a:rPr>
                <a:t>0</a:t>
              </a:r>
            </a:p>
          </p:txBody>
        </p:sp>
        <p:grpSp>
          <p:nvGrpSpPr>
            <p:cNvPr id="10" name="Group 47"/>
            <p:cNvGrpSpPr/>
            <p:nvPr/>
          </p:nvGrpSpPr>
          <p:grpSpPr>
            <a:xfrm>
              <a:off x="7157780" y="3326393"/>
              <a:ext cx="892100" cy="1298472"/>
              <a:chOff x="6890650" y="3324660"/>
              <a:chExt cx="1505253" cy="1298472"/>
            </a:xfrm>
          </p:grpSpPr>
          <p:sp>
            <p:nvSpPr>
              <p:cNvPr id="106" name="Rectangle 105"/>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7" name="Straight Connector 106"/>
              <p:cNvCxnSpPr>
                <a:stCxn id="106" idx="1"/>
                <a:endCxn id="106"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70"/>
            <p:cNvGrpSpPr/>
            <p:nvPr/>
          </p:nvGrpSpPr>
          <p:grpSpPr>
            <a:xfrm>
              <a:off x="7334378" y="3285716"/>
              <a:ext cx="652643" cy="1348586"/>
              <a:chOff x="6704977" y="3372343"/>
              <a:chExt cx="652643" cy="1348586"/>
            </a:xfrm>
          </p:grpSpPr>
          <p:sp>
            <p:nvSpPr>
              <p:cNvPr id="102" name="Rectangle 101"/>
              <p:cNvSpPr/>
              <p:nvPr/>
            </p:nvSpPr>
            <p:spPr>
              <a:xfrm>
                <a:off x="6704977" y="3728266"/>
                <a:ext cx="652643" cy="369332"/>
              </a:xfrm>
              <a:prstGeom prst="rect">
                <a:avLst/>
              </a:prstGeom>
            </p:spPr>
            <p:txBody>
              <a:bodyPr wrap="none">
                <a:spAutoFit/>
              </a:bodyPr>
              <a:lstStyle/>
              <a:p>
                <a:r>
                  <a:rPr lang="en-US" dirty="0">
                    <a:solidFill>
                      <a:srgbClr val="FF0000"/>
                    </a:solidFill>
                  </a:rPr>
                  <a:t>1000</a:t>
                </a:r>
              </a:p>
            </p:txBody>
          </p:sp>
          <p:sp>
            <p:nvSpPr>
              <p:cNvPr id="103" name="Rectangle 102"/>
              <p:cNvSpPr/>
              <p:nvPr/>
            </p:nvSpPr>
            <p:spPr>
              <a:xfrm>
                <a:off x="6704977" y="4059293"/>
                <a:ext cx="301660" cy="369332"/>
              </a:xfrm>
              <a:prstGeom prst="rect">
                <a:avLst/>
              </a:prstGeom>
            </p:spPr>
            <p:txBody>
              <a:bodyPr wrap="none">
                <a:spAutoFit/>
              </a:bodyPr>
              <a:lstStyle/>
              <a:p>
                <a:r>
                  <a:rPr lang="en-US" dirty="0"/>
                  <a:t>7</a:t>
                </a:r>
              </a:p>
            </p:txBody>
          </p:sp>
          <p:sp>
            <p:nvSpPr>
              <p:cNvPr id="104" name="Rectangle 103"/>
              <p:cNvSpPr/>
              <p:nvPr/>
            </p:nvSpPr>
            <p:spPr>
              <a:xfrm>
                <a:off x="6704977" y="4351597"/>
                <a:ext cx="418654" cy="369332"/>
              </a:xfrm>
              <a:prstGeom prst="rect">
                <a:avLst/>
              </a:prstGeom>
            </p:spPr>
            <p:txBody>
              <a:bodyPr wrap="none">
                <a:spAutoFit/>
              </a:bodyPr>
              <a:lstStyle/>
              <a:p>
                <a:r>
                  <a:rPr lang="en-US" dirty="0"/>
                  <a:t>20</a:t>
                </a:r>
              </a:p>
            </p:txBody>
          </p:sp>
          <p:sp>
            <p:nvSpPr>
              <p:cNvPr id="105" name="Rectangle 104"/>
              <p:cNvSpPr/>
              <p:nvPr/>
            </p:nvSpPr>
            <p:spPr>
              <a:xfrm>
                <a:off x="6704977" y="3372343"/>
                <a:ext cx="489324" cy="369332"/>
              </a:xfrm>
              <a:prstGeom prst="rect">
                <a:avLst/>
              </a:prstGeom>
            </p:spPr>
            <p:txBody>
              <a:bodyPr wrap="none">
                <a:spAutoFit/>
              </a:bodyPr>
              <a:lstStyle/>
              <a:p>
                <a:r>
                  <a:rPr lang="en-US" dirty="0">
                    <a:solidFill>
                      <a:srgbClr val="FF0000"/>
                    </a:solidFill>
                  </a:rPr>
                  <a:t>-10</a:t>
                </a:r>
              </a:p>
            </p:txBody>
          </p:sp>
        </p:grpSp>
        <p:cxnSp>
          <p:nvCxnSpPr>
            <p:cNvPr id="99" name="Elbow Connector 98"/>
            <p:cNvCxnSpPr>
              <a:stCxn id="106" idx="2"/>
            </p:cNvCxnSpPr>
            <p:nvPr/>
          </p:nvCxnSpPr>
          <p:spPr>
            <a:xfrm rot="5400000">
              <a:off x="7018439" y="4396864"/>
              <a:ext cx="360863" cy="816865"/>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5988712" y="2525360"/>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1" name="Elbow Connector 84"/>
            <p:cNvCxnSpPr>
              <a:endCxn id="105" idx="0"/>
            </p:cNvCxnSpPr>
            <p:nvPr/>
          </p:nvCxnSpPr>
          <p:spPr>
            <a:xfrm>
              <a:off x="6727465" y="2801003"/>
              <a:ext cx="851575" cy="484713"/>
            </a:xfrm>
            <a:prstGeom prst="bentConnector2">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p:cNvCxnSpPr/>
          <p:nvPr/>
        </p:nvCxnSpPr>
        <p:spPr>
          <a:xfrm flipH="1">
            <a:off x="7172312" y="1614766"/>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9"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5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51"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31</a:t>
            </a:fld>
            <a:endParaRPr lang="en-US"/>
          </a:p>
        </p:txBody>
      </p:sp>
    </p:spTree>
    <p:extLst>
      <p:ext uri="{BB962C8B-B14F-4D97-AF65-F5344CB8AC3E}">
        <p14:creationId xmlns:p14="http://schemas.microsoft.com/office/powerpoint/2010/main" val="11785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81201" y="274638"/>
            <a:ext cx="3795491" cy="1143000"/>
          </a:xfrm>
        </p:spPr>
        <p:txBody>
          <a:bodyPr>
            <a:normAutofit fontScale="90000"/>
          </a:bodyPr>
          <a:lstStyle/>
          <a:p>
            <a:pPr>
              <a:lnSpc>
                <a:spcPct val="85000"/>
              </a:lnSpc>
            </a:pPr>
            <a:r>
              <a:rPr lang="en-US" dirty="0" smtClean="0"/>
              <a:t>Hardware Cost of Cache</a:t>
            </a:r>
            <a:endParaRPr lang="en-US" dirty="0"/>
          </a:p>
        </p:txBody>
      </p:sp>
      <p:sp>
        <p:nvSpPr>
          <p:cNvPr id="9" name="Content Placeholder 8"/>
          <p:cNvSpPr>
            <a:spLocks noGrp="1"/>
          </p:cNvSpPr>
          <p:nvPr>
            <p:ph idx="1"/>
          </p:nvPr>
        </p:nvSpPr>
        <p:spPr>
          <a:xfrm>
            <a:off x="533400" y="1447800"/>
            <a:ext cx="5029200" cy="5105400"/>
          </a:xfrm>
        </p:spPr>
        <p:txBody>
          <a:bodyPr>
            <a:normAutofit fontScale="92500" lnSpcReduction="10000"/>
          </a:bodyPr>
          <a:lstStyle/>
          <a:p>
            <a:r>
              <a:rPr lang="en-US" dirty="0" smtClean="0"/>
              <a:t>Need to compare every tag to the Processor address</a:t>
            </a:r>
          </a:p>
          <a:p>
            <a:r>
              <a:rPr lang="en-US" dirty="0" smtClean="0"/>
              <a:t>Comparators are expensive</a:t>
            </a:r>
          </a:p>
          <a:p>
            <a:r>
              <a:rPr lang="en-US" dirty="0" smtClean="0"/>
              <a:t>Optimization: use two “sets” of data with a total of only 2 comparators</a:t>
            </a:r>
          </a:p>
          <a:p>
            <a:r>
              <a:rPr lang="en-US" dirty="0" smtClean="0"/>
              <a:t>Use one Address bit to select which set</a:t>
            </a:r>
          </a:p>
          <a:p>
            <a:r>
              <a:rPr lang="en-US" dirty="0" smtClean="0"/>
              <a:t>Compare only tags from selected set</a:t>
            </a:r>
          </a:p>
          <a:p>
            <a:r>
              <a:rPr lang="en-US" dirty="0" smtClean="0"/>
              <a:t>Generalize to more sets</a:t>
            </a:r>
          </a:p>
          <a:p>
            <a:pPr lvl="1">
              <a:buNone/>
            </a:pPr>
            <a:endParaRPr lang="en-US" dirty="0" smtClean="0"/>
          </a:p>
          <a:p>
            <a:pPr lvl="1"/>
            <a:endParaRPr lang="en-US" dirty="0"/>
          </a:p>
        </p:txBody>
      </p:sp>
      <p:sp>
        <p:nvSpPr>
          <p:cNvPr id="11" name="Rectangle 10"/>
          <p:cNvSpPr/>
          <p:nvPr/>
        </p:nvSpPr>
        <p:spPr>
          <a:xfrm>
            <a:off x="6585935" y="0"/>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cxnSp>
        <p:nvCxnSpPr>
          <p:cNvPr id="14" name="Straight Arrow Connector 13"/>
          <p:cNvCxnSpPr>
            <a:endCxn id="12" idx="0"/>
          </p:cNvCxnSpPr>
          <p:nvPr/>
        </p:nvCxnSpPr>
        <p:spPr>
          <a:xfrm>
            <a:off x="7228119" y="1607136"/>
            <a:ext cx="21406" cy="145543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3" idx="0"/>
          </p:cNvCxnSpPr>
          <p:nvPr/>
        </p:nvCxnSpPr>
        <p:spPr>
          <a:xfrm>
            <a:off x="9140402" y="1535793"/>
            <a:ext cx="2" cy="152677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86456" y="1683734"/>
            <a:ext cx="933632" cy="646331"/>
          </a:xfrm>
          <a:prstGeom prst="rect">
            <a:avLst/>
          </a:prstGeom>
          <a:noFill/>
        </p:spPr>
        <p:txBody>
          <a:bodyPr wrap="none" rtlCol="0">
            <a:spAutoFit/>
          </a:bodyPr>
          <a:lstStyle/>
          <a:p>
            <a:pPr algn="ctr"/>
            <a:r>
              <a:rPr lang="en-US" dirty="0"/>
              <a:t>32-bit</a:t>
            </a:r>
          </a:p>
          <a:p>
            <a:pPr algn="ctr"/>
            <a:r>
              <a:rPr lang="en-US" dirty="0"/>
              <a:t>Address</a:t>
            </a:r>
          </a:p>
        </p:txBody>
      </p:sp>
      <p:grpSp>
        <p:nvGrpSpPr>
          <p:cNvPr id="33" name="Group 32"/>
          <p:cNvGrpSpPr/>
          <p:nvPr/>
        </p:nvGrpSpPr>
        <p:grpSpPr>
          <a:xfrm>
            <a:off x="6885621" y="3062567"/>
            <a:ext cx="3524883" cy="381001"/>
            <a:chOff x="5251645" y="3324660"/>
            <a:chExt cx="3524883" cy="381001"/>
          </a:xfrm>
        </p:grpSpPr>
        <p:sp>
          <p:nvSpPr>
            <p:cNvPr id="12" name="Rectangle 11"/>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Tag</a:t>
              </a:r>
            </a:p>
          </p:txBody>
        </p:sp>
        <p:sp>
          <p:nvSpPr>
            <p:cNvPr id="13" name="Rectangle 12"/>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grpSp>
      <p:sp>
        <p:nvSpPr>
          <p:cNvPr id="17" name="TextBox 16"/>
          <p:cNvSpPr txBox="1"/>
          <p:nvPr/>
        </p:nvSpPr>
        <p:spPr>
          <a:xfrm>
            <a:off x="8122602" y="1740810"/>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18" name="Rectangle 17"/>
          <p:cNvSpPr/>
          <p:nvPr/>
        </p:nvSpPr>
        <p:spPr>
          <a:xfrm>
            <a:off x="6510775" y="2411449"/>
            <a:ext cx="3985352"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806176" y="4434166"/>
            <a:ext cx="1067269" cy="523220"/>
          </a:xfrm>
          <a:prstGeom prst="rect">
            <a:avLst/>
          </a:prstGeom>
          <a:noFill/>
        </p:spPr>
        <p:txBody>
          <a:bodyPr wrap="none" rtlCol="0">
            <a:spAutoFit/>
          </a:bodyPr>
          <a:lstStyle/>
          <a:p>
            <a:r>
              <a:rPr lang="en-US" sz="2800" dirty="0"/>
              <a:t>Cache</a:t>
            </a:r>
          </a:p>
        </p:txBody>
      </p:sp>
      <p:sp>
        <p:nvSpPr>
          <p:cNvPr id="22" name="TextBox 21"/>
          <p:cNvSpPr txBox="1"/>
          <p:nvPr/>
        </p:nvSpPr>
        <p:spPr>
          <a:xfrm>
            <a:off x="6153231" y="5075179"/>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23" name="TextBox 22"/>
          <p:cNvSpPr txBox="1"/>
          <p:nvPr/>
        </p:nvSpPr>
        <p:spPr>
          <a:xfrm>
            <a:off x="9703683" y="507517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24" name="Rectangle 23"/>
          <p:cNvSpPr/>
          <p:nvPr/>
        </p:nvSpPr>
        <p:spPr>
          <a:xfrm>
            <a:off x="6604396" y="5715001"/>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cxnSp>
        <p:nvCxnSpPr>
          <p:cNvPr id="25" name="Straight Arrow Connector 24"/>
          <p:cNvCxnSpPr/>
          <p:nvPr/>
        </p:nvCxnSpPr>
        <p:spPr>
          <a:xfrm rot="5400000">
            <a:off x="8683800" y="5236693"/>
            <a:ext cx="941748"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6938126" y="4053167"/>
            <a:ext cx="3524883" cy="375055"/>
            <a:chOff x="5251645" y="3449016"/>
            <a:chExt cx="3524883" cy="375055"/>
          </a:xfrm>
        </p:grpSpPr>
        <p:sp>
          <p:nvSpPr>
            <p:cNvPr id="35" name="Rectangle 34"/>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Tag</a:t>
              </a:r>
            </a:p>
          </p:txBody>
        </p:sp>
        <p:sp>
          <p:nvSpPr>
            <p:cNvPr id="36" name="Rectangle 35"/>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grpSp>
      <p:cxnSp>
        <p:nvCxnSpPr>
          <p:cNvPr id="42" name="Straight Connector 41"/>
          <p:cNvCxnSpPr/>
          <p:nvPr/>
        </p:nvCxnSpPr>
        <p:spPr>
          <a:xfrm>
            <a:off x="9126133" y="2568406"/>
            <a:ext cx="1298640" cy="158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9796941" y="3196236"/>
            <a:ext cx="1212859" cy="1427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9111863" y="3724190"/>
            <a:ext cx="1284371" cy="14269"/>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9101575" y="3672166"/>
            <a:ext cx="13478" cy="42430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223541" y="2605366"/>
            <a:ext cx="582634" cy="1555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806175" y="2606654"/>
            <a:ext cx="0" cy="1065512"/>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7272777" y="3672167"/>
            <a:ext cx="533399" cy="971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272776" y="3672166"/>
            <a:ext cx="7057" cy="37644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6663175" y="2529166"/>
            <a:ext cx="57567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6663175" y="2529168"/>
            <a:ext cx="10736" cy="1780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6663175" y="4321996"/>
            <a:ext cx="304800" cy="35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2" idx="1"/>
          </p:cNvCxnSpPr>
          <p:nvPr/>
        </p:nvCxnSpPr>
        <p:spPr>
          <a:xfrm flipV="1">
            <a:off x="6663176" y="3253066"/>
            <a:ext cx="222445"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5443082" y="2992781"/>
            <a:ext cx="5224919" cy="1581097"/>
            <a:chOff x="3809106" y="3206814"/>
            <a:chExt cx="5224919" cy="1581097"/>
          </a:xfrm>
        </p:grpSpPr>
        <p:grpSp>
          <p:nvGrpSpPr>
            <p:cNvPr id="49" name="Group 48"/>
            <p:cNvGrpSpPr/>
            <p:nvPr/>
          </p:nvGrpSpPr>
          <p:grpSpPr>
            <a:xfrm>
              <a:off x="3809106" y="3206814"/>
              <a:ext cx="5219449" cy="662489"/>
              <a:chOff x="3809106" y="3206814"/>
              <a:chExt cx="5219449" cy="662489"/>
            </a:xfrm>
          </p:grpSpPr>
          <p:sp>
            <p:nvSpPr>
              <p:cNvPr id="37" name="Left Brace 36"/>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3809106" y="3276448"/>
                <a:ext cx="909824" cy="523220"/>
              </a:xfrm>
              <a:prstGeom prst="rect">
                <a:avLst/>
              </a:prstGeom>
              <a:noFill/>
            </p:spPr>
            <p:txBody>
              <a:bodyPr wrap="none" rtlCol="0">
                <a:spAutoFit/>
              </a:bodyPr>
              <a:lstStyle/>
              <a:p>
                <a:r>
                  <a:rPr lang="en-US" sz="2800" dirty="0">
                    <a:solidFill>
                      <a:srgbClr val="FF0000"/>
                    </a:solidFill>
                  </a:rPr>
                  <a:t>Set 0</a:t>
                </a:r>
              </a:p>
            </p:txBody>
          </p:sp>
          <p:sp>
            <p:nvSpPr>
              <p:cNvPr id="40" name="Left Brace 39"/>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3814576" y="4125422"/>
              <a:ext cx="5219449" cy="662489"/>
              <a:chOff x="3809106" y="3206814"/>
              <a:chExt cx="5219449" cy="662489"/>
            </a:xfrm>
          </p:grpSpPr>
          <p:sp>
            <p:nvSpPr>
              <p:cNvPr id="52" name="Left Brace 51"/>
              <p:cNvSpPr/>
              <p:nvPr/>
            </p:nvSpPr>
            <p:spPr>
              <a:xfrm>
                <a:off x="4648200"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3809106" y="3276448"/>
                <a:ext cx="909824" cy="523220"/>
              </a:xfrm>
              <a:prstGeom prst="rect">
                <a:avLst/>
              </a:prstGeom>
              <a:noFill/>
            </p:spPr>
            <p:txBody>
              <a:bodyPr wrap="none" rtlCol="0">
                <a:spAutoFit/>
              </a:bodyPr>
              <a:lstStyle/>
              <a:p>
                <a:r>
                  <a:rPr lang="en-US" sz="2800" dirty="0">
                    <a:solidFill>
                      <a:srgbClr val="FF0000"/>
                    </a:solidFill>
                  </a:rPr>
                  <a:t>Set 1</a:t>
                </a:r>
              </a:p>
            </p:txBody>
          </p:sp>
          <p:sp>
            <p:nvSpPr>
              <p:cNvPr id="56" name="Left Brace 55"/>
              <p:cNvSpPr/>
              <p:nvPr/>
            </p:nvSpPr>
            <p:spPr>
              <a:xfrm flipH="1">
                <a:off x="8904593" y="3206814"/>
                <a:ext cx="123962" cy="66248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58" name="Group 57"/>
          <p:cNvGrpSpPr/>
          <p:nvPr/>
        </p:nvGrpSpPr>
        <p:grpSpPr>
          <a:xfrm>
            <a:off x="6948293" y="3138767"/>
            <a:ext cx="3524883" cy="381001"/>
            <a:chOff x="5251645" y="3324660"/>
            <a:chExt cx="3524883" cy="381001"/>
          </a:xfrm>
        </p:grpSpPr>
        <p:sp>
          <p:nvSpPr>
            <p:cNvPr id="61" name="Rectangle 60"/>
            <p:cNvSpPr/>
            <p:nvPr/>
          </p:nvSpPr>
          <p:spPr>
            <a:xfrm>
              <a:off x="5251645" y="3324660"/>
              <a:ext cx="72781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Tag</a:t>
              </a:r>
            </a:p>
          </p:txBody>
        </p:sp>
        <p:sp>
          <p:nvSpPr>
            <p:cNvPr id="62" name="Rectangle 61"/>
            <p:cNvSpPr/>
            <p:nvPr/>
          </p:nvSpPr>
          <p:spPr>
            <a:xfrm>
              <a:off x="6236329" y="3324661"/>
              <a:ext cx="2540199"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grpSp>
      <p:grpSp>
        <p:nvGrpSpPr>
          <p:cNvPr id="63" name="Group 62"/>
          <p:cNvGrpSpPr/>
          <p:nvPr/>
        </p:nvGrpSpPr>
        <p:grpSpPr>
          <a:xfrm>
            <a:off x="7024493" y="4129368"/>
            <a:ext cx="3524883" cy="375055"/>
            <a:chOff x="5251645" y="3449016"/>
            <a:chExt cx="3524883" cy="375055"/>
          </a:xfrm>
        </p:grpSpPr>
        <p:sp>
          <p:nvSpPr>
            <p:cNvPr id="64" name="Rectangle 63"/>
            <p:cNvSpPr/>
            <p:nvPr/>
          </p:nvSpPr>
          <p:spPr>
            <a:xfrm>
              <a:off x="5251645" y="3449016"/>
              <a:ext cx="727810" cy="3750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Tag</a:t>
              </a:r>
            </a:p>
          </p:txBody>
        </p:sp>
        <p:sp>
          <p:nvSpPr>
            <p:cNvPr id="65" name="Rectangle 64"/>
            <p:cNvSpPr/>
            <p:nvPr/>
          </p:nvSpPr>
          <p:spPr>
            <a:xfrm>
              <a:off x="6236329" y="3449017"/>
              <a:ext cx="2540199" cy="375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grpSp>
      <p:sp>
        <p:nvSpPr>
          <p:cNvPr id="57"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69"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32</a:t>
            </a:fld>
            <a:endParaRPr lang="en-US"/>
          </a:p>
        </p:txBody>
      </p:sp>
      <p:cxnSp>
        <p:nvCxnSpPr>
          <p:cNvPr id="71" name="Straight Arrow Connector 70"/>
          <p:cNvCxnSpPr/>
          <p:nvPr/>
        </p:nvCxnSpPr>
        <p:spPr>
          <a:xfrm>
            <a:off x="7315200" y="4724401"/>
            <a:ext cx="0" cy="1032933"/>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2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flipH="1">
            <a:off x="7527907" y="4432357"/>
            <a:ext cx="2898" cy="1308485"/>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1981200" y="274638"/>
            <a:ext cx="4114800" cy="1143000"/>
          </a:xfrm>
        </p:spPr>
        <p:txBody>
          <a:bodyPr>
            <a:normAutofit fontScale="90000"/>
          </a:bodyPr>
          <a:lstStyle/>
          <a:p>
            <a:pPr>
              <a:lnSpc>
                <a:spcPct val="85000"/>
              </a:lnSpc>
            </a:pPr>
            <a:r>
              <a:rPr lang="en-US" dirty="0" smtClean="0"/>
              <a:t>Hardware Cost of Cache</a:t>
            </a:r>
            <a:endParaRPr lang="en-US" dirty="0"/>
          </a:p>
        </p:txBody>
      </p:sp>
      <p:sp>
        <p:nvSpPr>
          <p:cNvPr id="9" name="Rectangle 8"/>
          <p:cNvSpPr/>
          <p:nvPr/>
        </p:nvSpPr>
        <p:spPr>
          <a:xfrm>
            <a:off x="6475960" y="0"/>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Processor</a:t>
            </a:r>
            <a:endParaRPr lang="en-US" sz="3200" dirty="0"/>
          </a:p>
        </p:txBody>
      </p:sp>
      <p:sp>
        <p:nvSpPr>
          <p:cNvPr id="23" name="TextBox 22"/>
          <p:cNvSpPr txBox="1"/>
          <p:nvPr/>
        </p:nvSpPr>
        <p:spPr>
          <a:xfrm>
            <a:off x="6547312" y="1698003"/>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24" name="TextBox 23"/>
          <p:cNvSpPr txBox="1"/>
          <p:nvPr/>
        </p:nvSpPr>
        <p:spPr>
          <a:xfrm>
            <a:off x="8255229" y="1726541"/>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26" name="Rectangle 25"/>
          <p:cNvSpPr/>
          <p:nvPr/>
        </p:nvSpPr>
        <p:spPr>
          <a:xfrm>
            <a:off x="6561584" y="2411449"/>
            <a:ext cx="3824568" cy="2497061"/>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542733" y="5060910"/>
            <a:ext cx="933632" cy="646331"/>
          </a:xfrm>
          <a:prstGeom prst="rect">
            <a:avLst/>
          </a:prstGeom>
          <a:noFill/>
        </p:spPr>
        <p:txBody>
          <a:bodyPr wrap="none" rtlCol="0">
            <a:spAutoFit/>
          </a:bodyPr>
          <a:lstStyle/>
          <a:p>
            <a:pPr algn="ctr"/>
            <a:r>
              <a:rPr lang="en-US" dirty="0"/>
              <a:t>32-bit</a:t>
            </a:r>
          </a:p>
          <a:p>
            <a:pPr algn="ctr"/>
            <a:r>
              <a:rPr lang="en-US" dirty="0"/>
              <a:t>Address</a:t>
            </a:r>
          </a:p>
        </p:txBody>
      </p:sp>
      <p:sp>
        <p:nvSpPr>
          <p:cNvPr id="41" name="TextBox 40"/>
          <p:cNvSpPr txBox="1"/>
          <p:nvPr/>
        </p:nvSpPr>
        <p:spPr>
          <a:xfrm>
            <a:off x="8222108" y="5075179"/>
            <a:ext cx="740895" cy="646331"/>
          </a:xfrm>
          <a:prstGeom prst="rect">
            <a:avLst/>
          </a:prstGeom>
          <a:noFill/>
        </p:spPr>
        <p:txBody>
          <a:bodyPr wrap="none" rtlCol="0">
            <a:spAutoFit/>
          </a:bodyPr>
          <a:lstStyle/>
          <a:p>
            <a:pPr algn="ctr"/>
            <a:r>
              <a:rPr lang="en-US" dirty="0"/>
              <a:t>32-bit</a:t>
            </a:r>
          </a:p>
          <a:p>
            <a:pPr algn="ctr"/>
            <a:r>
              <a:rPr lang="en-US" dirty="0"/>
              <a:t>Data</a:t>
            </a:r>
          </a:p>
        </p:txBody>
      </p:sp>
      <p:sp>
        <p:nvSpPr>
          <p:cNvPr id="42" name="Rectangle 41"/>
          <p:cNvSpPr/>
          <p:nvPr/>
        </p:nvSpPr>
        <p:spPr>
          <a:xfrm>
            <a:off x="6604396" y="5750376"/>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Memory</a:t>
            </a:r>
            <a:endParaRPr lang="en-US" dirty="0"/>
          </a:p>
        </p:txBody>
      </p:sp>
      <p:grpSp>
        <p:nvGrpSpPr>
          <p:cNvPr id="2" name="Group 48"/>
          <p:cNvGrpSpPr/>
          <p:nvPr/>
        </p:nvGrpSpPr>
        <p:grpSpPr>
          <a:xfrm>
            <a:off x="8702763" y="1598122"/>
            <a:ext cx="829126" cy="4104888"/>
            <a:chOff x="6890650" y="1812156"/>
            <a:chExt cx="1505253" cy="4104888"/>
          </a:xfrm>
        </p:grpSpPr>
        <p:cxnSp>
          <p:nvCxnSpPr>
            <p:cNvPr id="45" name="Straight Arrow Connector 44"/>
            <p:cNvCxnSpPr>
              <a:stCxn id="13" idx="2"/>
            </p:cNvCxnSpPr>
            <p:nvPr/>
          </p:nvCxnSpPr>
          <p:spPr>
            <a:xfrm rot="5400000">
              <a:off x="6992755"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0"/>
            </p:cNvCxnSpPr>
            <p:nvPr/>
          </p:nvCxnSpPr>
          <p:spPr>
            <a:xfrm rot="5400000">
              <a:off x="6892886"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50" y="3324660"/>
              <a:ext cx="1505253" cy="1298472"/>
              <a:chOff x="6890650" y="3324660"/>
              <a:chExt cx="1505253"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 name="Group 53"/>
          <p:cNvGrpSpPr/>
          <p:nvPr/>
        </p:nvGrpSpPr>
        <p:grpSpPr>
          <a:xfrm>
            <a:off x="7075996" y="3133884"/>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p:nvPr/>
        </p:nvCxnSpPr>
        <p:spPr>
          <a:xfrm flipH="1">
            <a:off x="7543801" y="1614766"/>
            <a:ext cx="1" cy="15240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37"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3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39"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33</a:t>
            </a:fld>
            <a:endParaRPr lang="en-US" dirty="0"/>
          </a:p>
        </p:txBody>
      </p:sp>
      <p:sp>
        <p:nvSpPr>
          <p:cNvPr id="60" name="Rectangle 59"/>
          <p:cNvSpPr/>
          <p:nvPr/>
        </p:nvSpPr>
        <p:spPr>
          <a:xfrm>
            <a:off x="7237976" y="3429356"/>
            <a:ext cx="652643" cy="369332"/>
          </a:xfrm>
          <a:prstGeom prst="rect">
            <a:avLst/>
          </a:prstGeom>
        </p:spPr>
        <p:txBody>
          <a:bodyPr wrap="none">
            <a:spAutoFit/>
          </a:bodyPr>
          <a:lstStyle/>
          <a:p>
            <a:r>
              <a:rPr lang="en-US" dirty="0"/>
              <a:t>1022</a:t>
            </a:r>
          </a:p>
        </p:txBody>
      </p:sp>
      <p:sp>
        <p:nvSpPr>
          <p:cNvPr id="61" name="Rectangle 60"/>
          <p:cNvSpPr/>
          <p:nvPr/>
        </p:nvSpPr>
        <p:spPr>
          <a:xfrm>
            <a:off x="9002281" y="3429356"/>
            <a:ext cx="418654" cy="369332"/>
          </a:xfrm>
          <a:prstGeom prst="rect">
            <a:avLst/>
          </a:prstGeom>
        </p:spPr>
        <p:txBody>
          <a:bodyPr wrap="none">
            <a:spAutoFit/>
          </a:bodyPr>
          <a:lstStyle/>
          <a:p>
            <a:r>
              <a:rPr lang="en-US" dirty="0"/>
              <a:t>99</a:t>
            </a:r>
          </a:p>
        </p:txBody>
      </p:sp>
      <p:sp>
        <p:nvSpPr>
          <p:cNvPr id="62" name="Rectangle 61"/>
          <p:cNvSpPr/>
          <p:nvPr/>
        </p:nvSpPr>
        <p:spPr>
          <a:xfrm flipH="1">
            <a:off x="7327488" y="3064319"/>
            <a:ext cx="775008" cy="369332"/>
          </a:xfrm>
          <a:prstGeom prst="rect">
            <a:avLst/>
          </a:prstGeom>
        </p:spPr>
        <p:txBody>
          <a:bodyPr wrap="square">
            <a:spAutoFit/>
          </a:bodyPr>
          <a:lstStyle/>
          <a:p>
            <a:r>
              <a:rPr lang="en-US" dirty="0"/>
              <a:t>252</a:t>
            </a:r>
          </a:p>
        </p:txBody>
      </p:sp>
      <p:sp>
        <p:nvSpPr>
          <p:cNvPr id="65" name="Rectangle 64"/>
          <p:cNvSpPr/>
          <p:nvPr/>
        </p:nvSpPr>
        <p:spPr>
          <a:xfrm>
            <a:off x="9002281" y="3064319"/>
            <a:ext cx="418654" cy="369332"/>
          </a:xfrm>
          <a:prstGeom prst="rect">
            <a:avLst/>
          </a:prstGeom>
        </p:spPr>
        <p:txBody>
          <a:bodyPr wrap="none">
            <a:spAutoFit/>
          </a:bodyPr>
          <a:lstStyle/>
          <a:p>
            <a:r>
              <a:rPr lang="en-US" dirty="0"/>
              <a:t>12</a:t>
            </a:r>
          </a:p>
        </p:txBody>
      </p:sp>
      <p:grpSp>
        <p:nvGrpSpPr>
          <p:cNvPr id="14" name="Group 13"/>
          <p:cNvGrpSpPr/>
          <p:nvPr/>
        </p:nvGrpSpPr>
        <p:grpSpPr>
          <a:xfrm>
            <a:off x="5702643" y="3124200"/>
            <a:ext cx="4575940" cy="685800"/>
            <a:chOff x="4178643" y="3124200"/>
            <a:chExt cx="4575940" cy="685800"/>
          </a:xfrm>
        </p:grpSpPr>
        <p:sp>
          <p:nvSpPr>
            <p:cNvPr id="5" name="Rectangle 4"/>
            <p:cNvSpPr/>
            <p:nvPr/>
          </p:nvSpPr>
          <p:spPr>
            <a:xfrm>
              <a:off x="4191000" y="3124200"/>
              <a:ext cx="3810000" cy="6858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178643" y="3176714"/>
              <a:ext cx="909824" cy="523220"/>
            </a:xfrm>
            <a:prstGeom prst="rect">
              <a:avLst/>
            </a:prstGeom>
            <a:noFill/>
          </p:spPr>
          <p:txBody>
            <a:bodyPr wrap="none" rtlCol="0">
              <a:spAutoFit/>
            </a:bodyPr>
            <a:lstStyle/>
            <a:p>
              <a:r>
                <a:rPr lang="en-US" sz="2800" dirty="0">
                  <a:solidFill>
                    <a:srgbClr val="FF0000"/>
                  </a:solidFill>
                </a:rPr>
                <a:t>Set 0</a:t>
              </a:r>
            </a:p>
          </p:txBody>
        </p:sp>
        <p:sp>
          <p:nvSpPr>
            <p:cNvPr id="48" name="TextBox 47"/>
            <p:cNvSpPr txBox="1"/>
            <p:nvPr/>
          </p:nvSpPr>
          <p:spPr>
            <a:xfrm>
              <a:off x="8041076" y="3163669"/>
              <a:ext cx="713507" cy="646331"/>
            </a:xfrm>
            <a:prstGeom prst="rect">
              <a:avLst/>
            </a:prstGeom>
            <a:noFill/>
          </p:spPr>
          <p:txBody>
            <a:bodyPr wrap="none" rtlCol="0">
              <a:spAutoFit/>
            </a:bodyPr>
            <a:lstStyle/>
            <a:p>
              <a:pPr algn="ctr"/>
              <a:r>
                <a:rPr lang="en-US" dirty="0">
                  <a:solidFill>
                    <a:srgbClr val="FF0000"/>
                  </a:solidFill>
                </a:rPr>
                <a:t>Even</a:t>
              </a:r>
            </a:p>
            <a:p>
              <a:pPr algn="ctr"/>
              <a:r>
                <a:rPr lang="en-US" dirty="0">
                  <a:solidFill>
                    <a:srgbClr val="FF0000"/>
                  </a:solidFill>
                </a:rPr>
                <a:t>Word</a:t>
              </a:r>
            </a:p>
          </p:txBody>
        </p:sp>
      </p:grpSp>
      <p:sp>
        <p:nvSpPr>
          <p:cNvPr id="27" name="TextBox 26"/>
          <p:cNvSpPr txBox="1"/>
          <p:nvPr/>
        </p:nvSpPr>
        <p:spPr>
          <a:xfrm>
            <a:off x="7979770" y="4366290"/>
            <a:ext cx="1067269" cy="523220"/>
          </a:xfrm>
          <a:prstGeom prst="rect">
            <a:avLst/>
          </a:prstGeom>
          <a:noFill/>
        </p:spPr>
        <p:txBody>
          <a:bodyPr wrap="none" rtlCol="0">
            <a:spAutoFit/>
          </a:bodyPr>
          <a:lstStyle/>
          <a:p>
            <a:r>
              <a:rPr lang="en-US" sz="2800" dirty="0"/>
              <a:t>Cache</a:t>
            </a:r>
          </a:p>
        </p:txBody>
      </p:sp>
      <p:sp>
        <p:nvSpPr>
          <p:cNvPr id="63" name="Rectangle 62"/>
          <p:cNvSpPr/>
          <p:nvPr/>
        </p:nvSpPr>
        <p:spPr>
          <a:xfrm>
            <a:off x="8993813" y="3732421"/>
            <a:ext cx="301660" cy="369332"/>
          </a:xfrm>
          <a:prstGeom prst="rect">
            <a:avLst/>
          </a:prstGeom>
        </p:spPr>
        <p:txBody>
          <a:bodyPr wrap="none">
            <a:spAutoFit/>
          </a:bodyPr>
          <a:lstStyle/>
          <a:p>
            <a:r>
              <a:rPr lang="en-US" dirty="0"/>
              <a:t>7</a:t>
            </a:r>
          </a:p>
        </p:txBody>
      </p:sp>
      <p:sp>
        <p:nvSpPr>
          <p:cNvPr id="64" name="Rectangle 63"/>
          <p:cNvSpPr/>
          <p:nvPr/>
        </p:nvSpPr>
        <p:spPr>
          <a:xfrm>
            <a:off x="8993813" y="4035487"/>
            <a:ext cx="418654" cy="369332"/>
          </a:xfrm>
          <a:prstGeom prst="rect">
            <a:avLst/>
          </a:prstGeom>
        </p:spPr>
        <p:txBody>
          <a:bodyPr wrap="none">
            <a:spAutoFit/>
          </a:bodyPr>
          <a:lstStyle/>
          <a:p>
            <a:r>
              <a:rPr lang="en-US" dirty="0"/>
              <a:t>20</a:t>
            </a:r>
          </a:p>
        </p:txBody>
      </p:sp>
      <p:sp>
        <p:nvSpPr>
          <p:cNvPr id="66" name="Rectangle 65"/>
          <p:cNvSpPr/>
          <p:nvPr/>
        </p:nvSpPr>
        <p:spPr>
          <a:xfrm flipH="1">
            <a:off x="7265201" y="3732421"/>
            <a:ext cx="775008" cy="369332"/>
          </a:xfrm>
          <a:prstGeom prst="rect">
            <a:avLst/>
          </a:prstGeom>
        </p:spPr>
        <p:txBody>
          <a:bodyPr wrap="square">
            <a:spAutoFit/>
          </a:bodyPr>
          <a:lstStyle/>
          <a:p>
            <a:r>
              <a:rPr lang="en-US" dirty="0"/>
              <a:t>131</a:t>
            </a:r>
          </a:p>
        </p:txBody>
      </p:sp>
      <p:sp>
        <p:nvSpPr>
          <p:cNvPr id="67" name="Rectangle 66"/>
          <p:cNvSpPr/>
          <p:nvPr/>
        </p:nvSpPr>
        <p:spPr>
          <a:xfrm flipH="1">
            <a:off x="7275964" y="4035487"/>
            <a:ext cx="775008" cy="369332"/>
          </a:xfrm>
          <a:prstGeom prst="rect">
            <a:avLst/>
          </a:prstGeom>
        </p:spPr>
        <p:txBody>
          <a:bodyPr wrap="square">
            <a:spAutoFit/>
          </a:bodyPr>
          <a:lstStyle/>
          <a:p>
            <a:r>
              <a:rPr lang="en-US" dirty="0"/>
              <a:t>2041</a:t>
            </a:r>
          </a:p>
        </p:txBody>
      </p:sp>
      <p:grpSp>
        <p:nvGrpSpPr>
          <p:cNvPr id="15" name="Group 14"/>
          <p:cNvGrpSpPr/>
          <p:nvPr/>
        </p:nvGrpSpPr>
        <p:grpSpPr>
          <a:xfrm>
            <a:off x="5706532" y="3810000"/>
            <a:ext cx="4575940" cy="685800"/>
            <a:chOff x="4182532" y="3810000"/>
            <a:chExt cx="4575940" cy="685800"/>
          </a:xfrm>
        </p:grpSpPr>
        <p:sp>
          <p:nvSpPr>
            <p:cNvPr id="49" name="Rectangle 48"/>
            <p:cNvSpPr/>
            <p:nvPr/>
          </p:nvSpPr>
          <p:spPr>
            <a:xfrm>
              <a:off x="4194889" y="3810000"/>
              <a:ext cx="3810000" cy="6858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182532" y="3862514"/>
              <a:ext cx="909824" cy="523220"/>
            </a:xfrm>
            <a:prstGeom prst="rect">
              <a:avLst/>
            </a:prstGeom>
            <a:noFill/>
          </p:spPr>
          <p:txBody>
            <a:bodyPr wrap="none" rtlCol="0">
              <a:spAutoFit/>
            </a:bodyPr>
            <a:lstStyle/>
            <a:p>
              <a:r>
                <a:rPr lang="en-US" sz="2800" dirty="0">
                  <a:solidFill>
                    <a:srgbClr val="FF0000"/>
                  </a:solidFill>
                </a:rPr>
                <a:t>Set 1</a:t>
              </a:r>
            </a:p>
          </p:txBody>
        </p:sp>
        <p:sp>
          <p:nvSpPr>
            <p:cNvPr id="51" name="TextBox 50"/>
            <p:cNvSpPr txBox="1"/>
            <p:nvPr/>
          </p:nvSpPr>
          <p:spPr>
            <a:xfrm>
              <a:off x="8044965" y="3849469"/>
              <a:ext cx="713507" cy="646331"/>
            </a:xfrm>
            <a:prstGeom prst="rect">
              <a:avLst/>
            </a:prstGeom>
            <a:noFill/>
          </p:spPr>
          <p:txBody>
            <a:bodyPr wrap="none" rtlCol="0">
              <a:spAutoFit/>
            </a:bodyPr>
            <a:lstStyle/>
            <a:p>
              <a:pPr algn="ctr"/>
              <a:r>
                <a:rPr lang="en-US" dirty="0">
                  <a:solidFill>
                    <a:srgbClr val="FF0000"/>
                  </a:solidFill>
                </a:rPr>
                <a:t>Odd</a:t>
              </a:r>
            </a:p>
            <a:p>
              <a:pPr algn="ctr"/>
              <a:r>
                <a:rPr lang="en-US" dirty="0">
                  <a:solidFill>
                    <a:srgbClr val="FF0000"/>
                  </a:solidFill>
                </a:rPr>
                <a:t>Word</a:t>
              </a:r>
            </a:p>
          </p:txBody>
        </p:sp>
      </p:grpSp>
      <p:sp>
        <p:nvSpPr>
          <p:cNvPr id="74" name="Rectangle 73"/>
          <p:cNvSpPr/>
          <p:nvPr/>
        </p:nvSpPr>
        <p:spPr>
          <a:xfrm>
            <a:off x="1828800" y="4953000"/>
            <a:ext cx="3810000" cy="68580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029200" y="4953000"/>
            <a:ext cx="0" cy="6858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24400" y="4953000"/>
            <a:ext cx="0" cy="6858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flipH="1">
            <a:off x="4724400" y="4572000"/>
            <a:ext cx="914400" cy="369332"/>
          </a:xfrm>
          <a:prstGeom prst="rect">
            <a:avLst/>
          </a:prstGeom>
        </p:spPr>
        <p:txBody>
          <a:bodyPr wrap="square">
            <a:spAutoFit/>
          </a:bodyPr>
          <a:lstStyle/>
          <a:p>
            <a:r>
              <a:rPr lang="en-US" dirty="0"/>
              <a:t>2   1   0</a:t>
            </a:r>
          </a:p>
        </p:txBody>
      </p:sp>
      <p:sp>
        <p:nvSpPr>
          <p:cNvPr id="77" name="TextBox 76"/>
          <p:cNvSpPr txBox="1"/>
          <p:nvPr/>
        </p:nvSpPr>
        <p:spPr>
          <a:xfrm>
            <a:off x="4705328" y="5029200"/>
            <a:ext cx="873356" cy="523220"/>
          </a:xfrm>
          <a:prstGeom prst="rect">
            <a:avLst/>
          </a:prstGeom>
          <a:noFill/>
        </p:spPr>
        <p:txBody>
          <a:bodyPr wrap="none" rtlCol="0">
            <a:spAutoFit/>
          </a:bodyPr>
          <a:lstStyle/>
          <a:p>
            <a:r>
              <a:rPr lang="en-US" sz="2800" dirty="0">
                <a:solidFill>
                  <a:srgbClr val="FF0000"/>
                </a:solidFill>
              </a:rPr>
              <a:t>    00</a:t>
            </a:r>
          </a:p>
        </p:txBody>
      </p:sp>
      <p:sp>
        <p:nvSpPr>
          <p:cNvPr id="78" name="Rectangle 77"/>
          <p:cNvSpPr/>
          <p:nvPr/>
        </p:nvSpPr>
        <p:spPr>
          <a:xfrm flipH="1">
            <a:off x="1828800" y="4572000"/>
            <a:ext cx="2895600" cy="369332"/>
          </a:xfrm>
          <a:prstGeom prst="rect">
            <a:avLst/>
          </a:prstGeom>
        </p:spPr>
        <p:txBody>
          <a:bodyPr wrap="square">
            <a:spAutoFit/>
          </a:bodyPr>
          <a:lstStyle/>
          <a:p>
            <a:r>
              <a:rPr lang="en-US" dirty="0"/>
              <a:t>31                                             3 </a:t>
            </a:r>
          </a:p>
        </p:txBody>
      </p:sp>
      <p:cxnSp>
        <p:nvCxnSpPr>
          <p:cNvPr id="29" name="Straight Connector 28"/>
          <p:cNvCxnSpPr/>
          <p:nvPr/>
        </p:nvCxnSpPr>
        <p:spPr>
          <a:xfrm flipV="1">
            <a:off x="4876800" y="3800640"/>
            <a:ext cx="0" cy="838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76800" y="3800640"/>
            <a:ext cx="8382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200400" y="3276600"/>
            <a:ext cx="0" cy="1676400"/>
          </a:xfrm>
          <a:prstGeom prst="line">
            <a:avLst/>
          </a:prstGeom>
          <a:ln>
            <a:solidFill>
              <a:srgbClr val="00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3200400" y="3276600"/>
            <a:ext cx="40386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267200" y="5641387"/>
            <a:ext cx="2018952" cy="835613"/>
          </a:xfrm>
          <a:prstGeom prst="rect">
            <a:avLst/>
          </a:prstGeom>
          <a:noFill/>
        </p:spPr>
        <p:txBody>
          <a:bodyPr wrap="none" rtlCol="0">
            <a:spAutoFit/>
          </a:bodyPr>
          <a:lstStyle/>
          <a:p>
            <a:pPr algn="ctr">
              <a:lnSpc>
                <a:spcPct val="85000"/>
              </a:lnSpc>
            </a:pPr>
            <a:r>
              <a:rPr lang="en-US" sz="2800" dirty="0">
                <a:solidFill>
                  <a:srgbClr val="FF0000"/>
                </a:solidFill>
              </a:rPr>
              <a:t>Byte in</a:t>
            </a:r>
            <a:br>
              <a:rPr lang="en-US" sz="2800" dirty="0">
                <a:solidFill>
                  <a:srgbClr val="FF0000"/>
                </a:solidFill>
              </a:rPr>
            </a:br>
            <a:r>
              <a:rPr lang="en-US" sz="2800" dirty="0">
                <a:solidFill>
                  <a:srgbClr val="FF0000"/>
                </a:solidFill>
              </a:rPr>
              <a:t>word (block)</a:t>
            </a:r>
          </a:p>
        </p:txBody>
      </p:sp>
      <p:sp>
        <p:nvSpPr>
          <p:cNvPr id="82" name="TextBox 81"/>
          <p:cNvSpPr txBox="1"/>
          <p:nvPr/>
        </p:nvSpPr>
        <p:spPr>
          <a:xfrm>
            <a:off x="3886200" y="3964988"/>
            <a:ext cx="986618" cy="835613"/>
          </a:xfrm>
          <a:prstGeom prst="rect">
            <a:avLst/>
          </a:prstGeom>
          <a:noFill/>
        </p:spPr>
        <p:txBody>
          <a:bodyPr wrap="none" rtlCol="0">
            <a:spAutoFit/>
          </a:bodyPr>
          <a:lstStyle/>
          <a:p>
            <a:pPr>
              <a:lnSpc>
                <a:spcPct val="85000"/>
              </a:lnSpc>
            </a:pPr>
            <a:r>
              <a:rPr lang="en-US" sz="2800" dirty="0">
                <a:solidFill>
                  <a:srgbClr val="FF0000"/>
                </a:solidFill>
              </a:rPr>
              <a:t>Set</a:t>
            </a:r>
            <a:br>
              <a:rPr lang="en-US" sz="2800" dirty="0">
                <a:solidFill>
                  <a:srgbClr val="FF0000"/>
                </a:solidFill>
              </a:rPr>
            </a:br>
            <a:r>
              <a:rPr lang="en-US" sz="2800" dirty="0">
                <a:solidFill>
                  <a:srgbClr val="FF0000"/>
                </a:solidFill>
              </a:rPr>
              <a:t>Index</a:t>
            </a:r>
          </a:p>
        </p:txBody>
      </p:sp>
      <p:sp>
        <p:nvSpPr>
          <p:cNvPr id="83" name="TextBox 82"/>
          <p:cNvSpPr txBox="1"/>
          <p:nvPr/>
        </p:nvSpPr>
        <p:spPr>
          <a:xfrm>
            <a:off x="2209801" y="2438401"/>
            <a:ext cx="1516811" cy="835613"/>
          </a:xfrm>
          <a:prstGeom prst="rect">
            <a:avLst/>
          </a:prstGeom>
          <a:noFill/>
        </p:spPr>
        <p:txBody>
          <a:bodyPr wrap="none" rtlCol="0">
            <a:spAutoFit/>
          </a:bodyPr>
          <a:lstStyle/>
          <a:p>
            <a:pPr>
              <a:lnSpc>
                <a:spcPct val="85000"/>
              </a:lnSpc>
            </a:pPr>
            <a:r>
              <a:rPr lang="en-US" sz="2800" dirty="0">
                <a:solidFill>
                  <a:srgbClr val="FF0000"/>
                </a:solidFill>
              </a:rPr>
              <a:t>Tag</a:t>
            </a:r>
          </a:p>
          <a:p>
            <a:pPr>
              <a:lnSpc>
                <a:spcPct val="85000"/>
              </a:lnSpc>
            </a:pPr>
            <a:r>
              <a:rPr lang="en-US" sz="2800" dirty="0">
                <a:solidFill>
                  <a:srgbClr val="FF0000"/>
                </a:solidFill>
              </a:rPr>
              <a:t>Compare</a:t>
            </a:r>
          </a:p>
        </p:txBody>
      </p:sp>
    </p:spTree>
    <p:extLst>
      <p:ext uri="{BB962C8B-B14F-4D97-AF65-F5344CB8AC3E}">
        <p14:creationId xmlns:p14="http://schemas.microsoft.com/office/powerpoint/2010/main" val="6691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lnSpc>
                <a:spcPct val="85000"/>
              </a:lnSpc>
            </a:pPr>
            <a:r>
              <a:rPr lang="en-US" dirty="0" smtClean="0"/>
              <a:t>Processor Address Fields Used by Cache Controller</a:t>
            </a:r>
            <a:endParaRPr lang="en-US" dirty="0"/>
          </a:p>
        </p:txBody>
      </p:sp>
      <p:sp>
        <p:nvSpPr>
          <p:cNvPr id="1694723" name="Rectangle 3"/>
          <p:cNvSpPr>
            <a:spLocks noGrp="1" noChangeArrowheads="1"/>
          </p:cNvSpPr>
          <p:nvPr>
            <p:ph type="body" idx="1"/>
          </p:nvPr>
        </p:nvSpPr>
        <p:spPr>
          <a:xfrm>
            <a:off x="609600" y="1430190"/>
            <a:ext cx="108966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a:buClr>
                <a:schemeClr val="tx1"/>
              </a:buClr>
              <a:defRPr/>
            </a:pPr>
            <a:r>
              <a:rPr lang="en-US" dirty="0" smtClean="0">
                <a:solidFill>
                  <a:srgbClr val="0000FF"/>
                </a:solidFill>
              </a:rPr>
              <a:t>Set Index</a:t>
            </a:r>
            <a:r>
              <a:rPr lang="en-US" dirty="0" smtClean="0"/>
              <a:t>: Selects which set</a:t>
            </a:r>
          </a:p>
          <a:p>
            <a:pPr>
              <a:buClr>
                <a:schemeClr val="tx1"/>
              </a:buClr>
              <a:defRPr/>
            </a:pPr>
            <a:r>
              <a:rPr lang="en-US" dirty="0" smtClean="0">
                <a:solidFill>
                  <a:srgbClr val="0000FF"/>
                </a:solidFill>
              </a:rPr>
              <a:t>Tag</a:t>
            </a:r>
            <a:r>
              <a:rPr lang="en-US" dirty="0" smtClean="0"/>
              <a:t>: Remaining portion of processor address</a:t>
            </a:r>
          </a:p>
          <a:p>
            <a:pPr>
              <a:defRPr/>
            </a:pPr>
            <a:endParaRPr lang="en-US" dirty="0" smtClean="0"/>
          </a:p>
          <a:p>
            <a:pPr>
              <a:defRPr/>
            </a:pPr>
            <a:endParaRPr lang="en-US" dirty="0" smtClean="0"/>
          </a:p>
          <a:p>
            <a:r>
              <a:rPr lang="en-US" dirty="0" smtClean="0"/>
              <a:t>Size of Index = log</a:t>
            </a:r>
            <a:r>
              <a:rPr lang="en-US" baseline="-25000" dirty="0" smtClean="0"/>
              <a:t>2</a:t>
            </a:r>
            <a:r>
              <a:rPr lang="en-US" dirty="0" smtClean="0"/>
              <a:t>(number of sets)</a:t>
            </a:r>
          </a:p>
          <a:p>
            <a:r>
              <a:rPr lang="en-US" dirty="0" smtClean="0"/>
              <a:t>Size of Tag = Address size – Size of Index </a:t>
            </a:r>
            <a:r>
              <a:rPr lang="en-US" dirty="0"/>
              <a:t/>
            </a:r>
            <a:br>
              <a:rPr lang="en-US" dirty="0"/>
            </a:br>
            <a:r>
              <a:rPr lang="en-US" dirty="0" smtClean="0"/>
              <a:t>			</a:t>
            </a:r>
            <a:r>
              <a:rPr lang="en-US" dirty="0"/>
              <a:t> </a:t>
            </a:r>
            <a:r>
              <a:rPr lang="en-US" dirty="0" smtClean="0"/>
              <a:t>           – log</a:t>
            </a:r>
            <a:r>
              <a:rPr lang="en-US" baseline="-25000" dirty="0" smtClean="0"/>
              <a:t>2</a:t>
            </a:r>
            <a:r>
              <a:rPr lang="en-US" dirty="0" smtClean="0"/>
              <a:t>(number of bytes/block)</a:t>
            </a:r>
          </a:p>
          <a:p>
            <a:pPr>
              <a:buNone/>
              <a:defRPr/>
            </a:pPr>
            <a:endParaRPr lang="en-US" dirty="0" smtClean="0"/>
          </a:p>
          <a:p>
            <a:pPr>
              <a:defRPr/>
            </a:pPr>
            <a:endParaRPr lang="en-US" dirty="0">
              <a:ea typeface="+mn-ea"/>
              <a:cs typeface="+mn-cs"/>
            </a:endParaRPr>
          </a:p>
        </p:txBody>
      </p:sp>
      <p:grpSp>
        <p:nvGrpSpPr>
          <p:cNvPr id="20" name="Group 19"/>
          <p:cNvGrpSpPr/>
          <p:nvPr/>
        </p:nvGrpSpPr>
        <p:grpSpPr>
          <a:xfrm>
            <a:off x="2362200" y="3606172"/>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 offset</a:t>
              </a: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Set Index</a:t>
              </a: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cxnSp>
        <p:nvCxnSpPr>
          <p:cNvPr id="18" name="Straight Arrow Connector 17"/>
          <p:cNvCxnSpPr/>
          <p:nvPr/>
        </p:nvCxnSpPr>
        <p:spPr>
          <a:xfrm>
            <a:off x="2362200" y="3529972"/>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126853" y="3130713"/>
            <a:ext cx="4237759" cy="461665"/>
          </a:xfrm>
          <a:prstGeom prst="rect">
            <a:avLst/>
          </a:prstGeom>
          <a:noFill/>
        </p:spPr>
        <p:txBody>
          <a:bodyPr wrap="none" rtlCol="0">
            <a:spAutoFit/>
          </a:bodyPr>
          <a:lstStyle/>
          <a:p>
            <a:r>
              <a:rPr lang="en-US" sz="2400" dirty="0"/>
              <a:t>Processor Address (32-bits total)</a:t>
            </a:r>
          </a:p>
        </p:txBody>
      </p:sp>
      <p:sp>
        <p:nvSpPr>
          <p:cNvPr id="14"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7"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34</a:t>
            </a:fld>
            <a:endParaRPr lang="en-US"/>
          </a:p>
        </p:txBody>
      </p:sp>
    </p:spTree>
    <p:extLst>
      <p:ext uri="{BB962C8B-B14F-4D97-AF65-F5344CB8AC3E}">
        <p14:creationId xmlns:p14="http://schemas.microsoft.com/office/powerpoint/2010/main" val="16389543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Limits Number of Sets?</a:t>
            </a:r>
          </a:p>
        </p:txBody>
      </p:sp>
      <p:sp>
        <p:nvSpPr>
          <p:cNvPr id="3" name="Content Placeholder 2"/>
          <p:cNvSpPr>
            <a:spLocks noGrp="1"/>
          </p:cNvSpPr>
          <p:nvPr>
            <p:ph idx="1"/>
          </p:nvPr>
        </p:nvSpPr>
        <p:spPr/>
        <p:txBody>
          <a:bodyPr>
            <a:normAutofit/>
          </a:bodyPr>
          <a:lstStyle/>
          <a:p>
            <a:pPr lvl="0">
              <a:defRPr/>
            </a:pPr>
            <a:r>
              <a:rPr lang="en-US" dirty="0" smtClean="0"/>
              <a:t>For a given total number of blocks, we save comparators if have more than two sets</a:t>
            </a:r>
          </a:p>
          <a:p>
            <a:r>
              <a:rPr lang="en-US" dirty="0" smtClean="0"/>
              <a:t>Limit: As Many Sets as Cache Blocks =&gt; only one block per set – only needs one comparator! </a:t>
            </a:r>
          </a:p>
          <a:p>
            <a:r>
              <a:rPr lang="en-US" dirty="0" smtClean="0"/>
              <a:t>Called “Direct-Mapped” Design</a:t>
            </a:r>
          </a:p>
          <a:p>
            <a:endParaRPr lang="en-US" dirty="0" smtClean="0"/>
          </a:p>
          <a:p>
            <a:endParaRPr lang="en-US" dirty="0" smtClean="0"/>
          </a:p>
        </p:txBody>
      </p:sp>
      <p:sp>
        <p:nvSpPr>
          <p:cNvPr id="14"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35</a:t>
            </a:fld>
            <a:endParaRPr lang="en-US"/>
          </a:p>
        </p:txBody>
      </p:sp>
      <p:grpSp>
        <p:nvGrpSpPr>
          <p:cNvPr id="17" name="Group 16"/>
          <p:cNvGrpSpPr/>
          <p:nvPr/>
        </p:nvGrpSpPr>
        <p:grpSpPr>
          <a:xfrm>
            <a:off x="2667000" y="5105401"/>
            <a:ext cx="7067810" cy="737229"/>
            <a:chOff x="838200" y="3657599"/>
            <a:chExt cx="7067810" cy="737229"/>
          </a:xfrm>
        </p:grpSpPr>
        <p:sp>
          <p:nvSpPr>
            <p:cNvPr id="18"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19"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0" name="Line 6"/>
            <p:cNvSpPr>
              <a:spLocks noChangeShapeType="1"/>
            </p:cNvSpPr>
            <p:nvPr/>
          </p:nvSpPr>
          <p:spPr bwMode="auto">
            <a:xfrm>
              <a:off x="4796354"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21"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 offset</a:t>
              </a:r>
            </a:p>
          </p:txBody>
        </p:sp>
        <p:sp>
          <p:nvSpPr>
            <p:cNvPr id="22" name="Text Box 10"/>
            <p:cNvSpPr txBox="1">
              <a:spLocks noChangeArrowheads="1"/>
            </p:cNvSpPr>
            <p:nvPr/>
          </p:nvSpPr>
          <p:spPr bwMode="auto">
            <a:xfrm>
              <a:off x="4923805" y="3766915"/>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3"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2"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3836239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sz="4000" dirty="0"/>
              <a:t>Direct Mapped Cache Example: </a:t>
            </a:r>
            <a:br>
              <a:rPr lang="en-US" sz="4000" dirty="0"/>
            </a:br>
            <a:r>
              <a:rPr lang="en-US" sz="4000" dirty="0"/>
              <a:t>Mapping a 6-bit Memory Address</a:t>
            </a:r>
          </a:p>
        </p:txBody>
      </p:sp>
      <p:sp>
        <p:nvSpPr>
          <p:cNvPr id="29" name="Content Placeholder 28"/>
          <p:cNvSpPr>
            <a:spLocks noGrp="1"/>
          </p:cNvSpPr>
          <p:nvPr>
            <p:ph idx="1"/>
          </p:nvPr>
        </p:nvSpPr>
        <p:spPr>
          <a:xfrm>
            <a:off x="609600" y="3429000"/>
            <a:ext cx="10972800" cy="3200400"/>
          </a:xfrm>
        </p:spPr>
        <p:txBody>
          <a:bodyPr>
            <a:noAutofit/>
          </a:bodyPr>
          <a:lstStyle/>
          <a:p>
            <a:r>
              <a:rPr lang="en-US" sz="2000" dirty="0"/>
              <a:t>In example, block size is 4 bytes/1 word</a:t>
            </a:r>
          </a:p>
          <a:p>
            <a:r>
              <a:rPr lang="en-US" sz="2000" dirty="0"/>
              <a:t>Memory and cache blocks always the same size, unit of transfer between memory and cache</a:t>
            </a:r>
          </a:p>
          <a:p>
            <a:r>
              <a:rPr lang="en-US" sz="2000" dirty="0"/>
              <a:t># Memory blocks &gt;&gt; # Cache blocks</a:t>
            </a:r>
          </a:p>
          <a:p>
            <a:pPr lvl="1"/>
            <a:r>
              <a:rPr lang="en-US" sz="2000" dirty="0"/>
              <a:t>16 Memory blocks = 16 words = 64 bytes =&gt; 6 bits to address all bytes</a:t>
            </a:r>
          </a:p>
          <a:p>
            <a:pPr lvl="1"/>
            <a:r>
              <a:rPr lang="en-US" sz="2000" dirty="0"/>
              <a:t>4 Cache blocks, 4 bytes (1 word) per block</a:t>
            </a:r>
          </a:p>
          <a:p>
            <a:pPr lvl="1"/>
            <a:r>
              <a:rPr lang="en-US" sz="2000" dirty="0"/>
              <a:t>4 Memory blocks map to each cache block</a:t>
            </a:r>
          </a:p>
          <a:p>
            <a:r>
              <a:rPr lang="en-US" sz="2000" dirty="0"/>
              <a:t>Memory block to cache block, aka </a:t>
            </a:r>
            <a:r>
              <a:rPr lang="en-US" sz="2000" i="1" dirty="0">
                <a:solidFill>
                  <a:srgbClr val="0000FF"/>
                </a:solidFill>
              </a:rPr>
              <a:t>index</a:t>
            </a:r>
            <a:r>
              <a:rPr lang="en-US" sz="2000" dirty="0"/>
              <a:t>: middle two bits</a:t>
            </a:r>
          </a:p>
          <a:p>
            <a:r>
              <a:rPr lang="en-US" sz="2000" dirty="0"/>
              <a:t>Which memory block is in a given cache block, aka </a:t>
            </a:r>
            <a:r>
              <a:rPr lang="en-US" sz="2000" i="1" dirty="0">
                <a:solidFill>
                  <a:srgbClr val="0000FF"/>
                </a:solidFill>
              </a:rPr>
              <a:t>tag</a:t>
            </a:r>
            <a:r>
              <a:rPr lang="en-US" sz="2000" dirty="0"/>
              <a:t>: top two bits</a:t>
            </a:r>
          </a:p>
        </p:txBody>
      </p:sp>
      <p:sp>
        <p:nvSpPr>
          <p:cNvPr id="2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36</a:t>
            </a:fld>
            <a:endParaRPr lang="en-US"/>
          </a:p>
        </p:txBody>
      </p:sp>
      <p:sp>
        <p:nvSpPr>
          <p:cNvPr id="7" name="Rectangle 6"/>
          <p:cNvSpPr/>
          <p:nvPr/>
        </p:nvSpPr>
        <p:spPr>
          <a:xfrm>
            <a:off x="2971800" y="1743214"/>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2971801" y="1336814"/>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a:t>0</a:t>
              </a:r>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a:t>5</a:t>
              </a:r>
            </a:p>
          </p:txBody>
        </p:sp>
      </p:grpSp>
      <p:grpSp>
        <p:nvGrpSpPr>
          <p:cNvPr id="8" name="Group 20"/>
          <p:cNvGrpSpPr/>
          <p:nvPr/>
        </p:nvGrpSpPr>
        <p:grpSpPr>
          <a:xfrm>
            <a:off x="7187407" y="1336814"/>
            <a:ext cx="2044819" cy="1657410"/>
            <a:chOff x="5663406" y="1473200"/>
            <a:chExt cx="2044819" cy="1657410"/>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a:t>1</a:t>
              </a:r>
            </a:p>
          </p:txBody>
        </p:sp>
        <p:sp>
          <p:nvSpPr>
            <p:cNvPr id="18" name="TextBox 17"/>
            <p:cNvSpPr txBox="1"/>
            <p:nvPr/>
          </p:nvSpPr>
          <p:spPr>
            <a:xfrm>
              <a:off x="5676900" y="2730500"/>
              <a:ext cx="2031325" cy="400110"/>
            </a:xfrm>
            <a:prstGeom prst="rect">
              <a:avLst/>
            </a:prstGeom>
            <a:noFill/>
          </p:spPr>
          <p:txBody>
            <a:bodyPr wrap="none" rtlCol="0">
              <a:spAutoFit/>
            </a:bodyPr>
            <a:lstStyle/>
            <a:p>
              <a:r>
                <a:rPr lang="en-US" sz="2000" dirty="0"/>
                <a:t>Byte Within Block</a:t>
              </a:r>
            </a:p>
          </p:txBody>
        </p:sp>
        <p:sp>
          <p:nvSpPr>
            <p:cNvPr id="22" name="TextBox 21"/>
            <p:cNvSpPr txBox="1"/>
            <p:nvPr/>
          </p:nvSpPr>
          <p:spPr>
            <a:xfrm>
              <a:off x="5867400" y="2036921"/>
              <a:ext cx="1562031" cy="461665"/>
            </a:xfrm>
            <a:prstGeom prst="rect">
              <a:avLst/>
            </a:prstGeom>
            <a:noFill/>
          </p:spPr>
          <p:txBody>
            <a:bodyPr wrap="none" rtlCol="0">
              <a:spAutoFit/>
            </a:bodyPr>
            <a:lstStyle/>
            <a:p>
              <a:r>
                <a:rPr lang="en-US" sz="2400" i="1" dirty="0">
                  <a:solidFill>
                    <a:srgbClr val="0000FF"/>
                  </a:solidFill>
                </a:rPr>
                <a:t>Byte Offset</a:t>
              </a:r>
              <a:endParaRPr lang="en-US" sz="2400" i="1" dirty="0"/>
            </a:p>
          </p:txBody>
        </p:sp>
      </p:grpSp>
      <p:grpSp>
        <p:nvGrpSpPr>
          <p:cNvPr id="17" name="Group 21"/>
          <p:cNvGrpSpPr/>
          <p:nvPr/>
        </p:nvGrpSpPr>
        <p:grpSpPr>
          <a:xfrm>
            <a:off x="5130007" y="1336814"/>
            <a:ext cx="2029953" cy="1670110"/>
            <a:chOff x="3606006" y="1473200"/>
            <a:chExt cx="2029953" cy="1670110"/>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a:t>2</a:t>
              </a:r>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a:t>3</a:t>
              </a:r>
            </a:p>
          </p:txBody>
        </p:sp>
        <p:sp>
          <p:nvSpPr>
            <p:cNvPr id="19" name="TextBox 18"/>
            <p:cNvSpPr txBox="1"/>
            <p:nvPr/>
          </p:nvSpPr>
          <p:spPr>
            <a:xfrm>
              <a:off x="3810000" y="2743200"/>
              <a:ext cx="1690612" cy="400110"/>
            </a:xfrm>
            <a:prstGeom prst="rect">
              <a:avLst/>
            </a:prstGeom>
            <a:noFill/>
          </p:spPr>
          <p:txBody>
            <a:bodyPr wrap="none" rtlCol="0">
              <a:spAutoFit/>
            </a:bodyPr>
            <a:lstStyle/>
            <a:p>
              <a:pPr algn="ctr"/>
              <a:r>
                <a:rPr lang="en-US" sz="2000" dirty="0"/>
                <a:t>Block Within $</a:t>
              </a:r>
            </a:p>
          </p:txBody>
        </p:sp>
      </p:grpSp>
      <p:grpSp>
        <p:nvGrpSpPr>
          <p:cNvPr id="21" name="Group 22"/>
          <p:cNvGrpSpPr/>
          <p:nvPr/>
        </p:nvGrpSpPr>
        <p:grpSpPr>
          <a:xfrm>
            <a:off x="2438401" y="1336814"/>
            <a:ext cx="2664159" cy="2015986"/>
            <a:chOff x="914400" y="1473200"/>
            <a:chExt cx="2664159" cy="2015986"/>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a:t>4</a:t>
              </a:r>
            </a:p>
          </p:txBody>
        </p:sp>
        <p:sp>
          <p:nvSpPr>
            <p:cNvPr id="20" name="TextBox 19"/>
            <p:cNvSpPr txBox="1"/>
            <p:nvPr/>
          </p:nvSpPr>
          <p:spPr>
            <a:xfrm>
              <a:off x="914400" y="2781300"/>
              <a:ext cx="2650807" cy="707886"/>
            </a:xfrm>
            <a:prstGeom prst="rect">
              <a:avLst/>
            </a:prstGeom>
            <a:noFill/>
          </p:spPr>
          <p:txBody>
            <a:bodyPr wrap="square" rtlCol="0">
              <a:spAutoFit/>
            </a:bodyPr>
            <a:lstStyle/>
            <a:p>
              <a:pPr algn="ctr"/>
              <a:r>
                <a:rPr lang="en-US" sz="2000" dirty="0" err="1"/>
                <a:t>Mem</a:t>
              </a:r>
              <a:r>
                <a:rPr lang="en-US" sz="2000" dirty="0"/>
                <a:t> Block Within</a:t>
              </a:r>
              <a:br>
                <a:rPr lang="en-US" sz="2000" dirty="0"/>
              </a:br>
              <a:r>
                <a:rPr lang="en-US" sz="2000" dirty="0"/>
                <a:t>$ Block</a:t>
              </a:r>
            </a:p>
          </p:txBody>
        </p:sp>
      </p:grpSp>
      <p:sp>
        <p:nvSpPr>
          <p:cNvPr id="4" name="TextBox 3"/>
          <p:cNvSpPr txBox="1"/>
          <p:nvPr/>
        </p:nvSpPr>
        <p:spPr>
          <a:xfrm>
            <a:off x="3657600" y="1828800"/>
            <a:ext cx="697948" cy="523220"/>
          </a:xfrm>
          <a:prstGeom prst="rect">
            <a:avLst/>
          </a:prstGeom>
          <a:noFill/>
        </p:spPr>
        <p:txBody>
          <a:bodyPr wrap="none" rtlCol="0">
            <a:spAutoFit/>
          </a:bodyPr>
          <a:lstStyle/>
          <a:p>
            <a:r>
              <a:rPr lang="en-US" sz="2800" i="1" dirty="0">
                <a:solidFill>
                  <a:srgbClr val="0000FF"/>
                </a:solidFill>
              </a:rPr>
              <a:t>Tag</a:t>
            </a:r>
          </a:p>
        </p:txBody>
      </p:sp>
      <p:sp>
        <p:nvSpPr>
          <p:cNvPr id="5" name="TextBox 4"/>
          <p:cNvSpPr txBox="1"/>
          <p:nvPr/>
        </p:nvSpPr>
        <p:spPr>
          <a:xfrm>
            <a:off x="5715000" y="1828800"/>
            <a:ext cx="962956" cy="523220"/>
          </a:xfrm>
          <a:prstGeom prst="rect">
            <a:avLst/>
          </a:prstGeom>
          <a:noFill/>
        </p:spPr>
        <p:txBody>
          <a:bodyPr wrap="none" rtlCol="0">
            <a:spAutoFit/>
          </a:bodyPr>
          <a:lstStyle/>
          <a:p>
            <a:r>
              <a:rPr lang="en-US" sz="2800" i="1" dirty="0">
                <a:solidFill>
                  <a:srgbClr val="0000FF"/>
                </a:solidFill>
              </a:rPr>
              <a:t>Index</a:t>
            </a:r>
          </a:p>
        </p:txBody>
      </p:sp>
      <p:sp>
        <p:nvSpPr>
          <p:cNvPr id="24"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2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176877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Detail: Valid Bit</a:t>
            </a:r>
            <a:endParaRPr lang="en-US" dirty="0"/>
          </a:p>
        </p:txBody>
      </p:sp>
      <p:sp>
        <p:nvSpPr>
          <p:cNvPr id="3" name="Content Placeholder 2"/>
          <p:cNvSpPr>
            <a:spLocks noGrp="1"/>
          </p:cNvSpPr>
          <p:nvPr>
            <p:ph idx="1"/>
          </p:nvPr>
        </p:nvSpPr>
        <p:spPr/>
        <p:txBody>
          <a:bodyPr/>
          <a:lstStyle/>
          <a:p>
            <a:r>
              <a:rPr lang="en-US" dirty="0" smtClean="0"/>
              <a:t>When start a new program, cache does not have valid information for this program</a:t>
            </a:r>
          </a:p>
          <a:p>
            <a:r>
              <a:rPr lang="en-US" dirty="0" smtClean="0"/>
              <a:t>Need an indicator whether this tag entry is valid for this program</a:t>
            </a:r>
          </a:p>
          <a:p>
            <a:r>
              <a:rPr lang="en-US" dirty="0" smtClean="0"/>
              <a:t>Add a “valid bit” to the cache tag entry</a:t>
            </a:r>
          </a:p>
          <a:p>
            <a:pPr marL="457200" lvl="1" indent="0">
              <a:buNone/>
            </a:pPr>
            <a:r>
              <a:rPr lang="en-US" dirty="0" smtClean="0"/>
              <a:t> 0 =&gt; cache miss, even if by chance, address = tag</a:t>
            </a:r>
          </a:p>
          <a:p>
            <a:pPr marL="457200" lvl="1" indent="0">
              <a:buNone/>
            </a:pPr>
            <a:r>
              <a:rPr lang="en-US" dirty="0" smtClean="0"/>
              <a:t> 1 =&gt; cache hit, if processor address = tag</a:t>
            </a:r>
          </a:p>
          <a:p>
            <a:endParaRPr lang="en-US" dirty="0"/>
          </a:p>
        </p:txBody>
      </p:sp>
      <p:sp>
        <p:nvSpPr>
          <p:cNvPr id="5"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8"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37</a:t>
            </a:fld>
            <a:endParaRPr lang="en-US" dirty="0"/>
          </a:p>
        </p:txBody>
      </p:sp>
    </p:spTree>
    <p:extLst>
      <p:ext uri="{BB962C8B-B14F-4D97-AF65-F5344CB8AC3E}">
        <p14:creationId xmlns:p14="http://schemas.microsoft.com/office/powerpoint/2010/main" val="8423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38</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14</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512963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Memory Hierarchy and Latency</a:t>
            </a:r>
          </a:p>
          <a:p>
            <a:r>
              <a:rPr lang="en-US" dirty="0" smtClean="0">
                <a:solidFill>
                  <a:srgbClr val="D9D9D9"/>
                </a:solidFill>
              </a:rPr>
              <a:t>Caches Principles</a:t>
            </a:r>
          </a:p>
          <a:p>
            <a:r>
              <a:rPr lang="en-US" dirty="0" smtClean="0">
                <a:solidFill>
                  <a:srgbClr val="D9D9D9"/>
                </a:solidFill>
              </a:rPr>
              <a:t>Basic Cache Organization</a:t>
            </a:r>
          </a:p>
          <a:p>
            <a:r>
              <a:rPr lang="en-US" dirty="0" smtClean="0"/>
              <a:t>Different Kinds of Caches</a:t>
            </a:r>
          </a:p>
          <a:p>
            <a:r>
              <a:rPr lang="en-US" dirty="0" smtClean="0">
                <a:solidFill>
                  <a:srgbClr val="D9D9D9"/>
                </a:solidFill>
              </a:rPr>
              <a:t>Write Back vs. Write Through</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39</a:t>
            </a:fld>
            <a:endParaRPr lang="en-US"/>
          </a:p>
        </p:txBody>
      </p:sp>
    </p:spTree>
    <p:extLst>
      <p:ext uri="{BB962C8B-B14F-4D97-AF65-F5344CB8AC3E}">
        <p14:creationId xmlns:p14="http://schemas.microsoft.com/office/powerpoint/2010/main" val="88179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Single Cycle Instruction Timing</a:t>
            </a:r>
            <a:endParaRPr lang="en-US" dirty="0"/>
          </a:p>
        </p:txBody>
      </p:sp>
      <p:graphicFrame>
        <p:nvGraphicFramePr>
          <p:cNvPr id="8" name="Content Placeholder 7"/>
          <p:cNvGraphicFramePr>
            <a:graphicFrameLocks noGrp="1"/>
          </p:cNvGraphicFramePr>
          <p:nvPr>
            <p:ph idx="1"/>
            <p:extLst/>
          </p:nvPr>
        </p:nvGraphicFramePr>
        <p:xfrm>
          <a:off x="1828800" y="4648200"/>
          <a:ext cx="9448800" cy="1727199"/>
        </p:xfrm>
        <a:graphic>
          <a:graphicData uri="http://schemas.openxmlformats.org/drawingml/2006/table">
            <a:tbl>
              <a:tblPr firstRow="1" bandRow="1">
                <a:tableStyleId>{5C22544A-7EE6-4342-B048-85BDC9FD1C3A}</a:tableStyleId>
              </a:tblPr>
              <a:tblGrid>
                <a:gridCol w="1574800"/>
                <a:gridCol w="1574800"/>
                <a:gridCol w="1574800"/>
                <a:gridCol w="1574800"/>
                <a:gridCol w="1574800"/>
                <a:gridCol w="1574800"/>
              </a:tblGrid>
              <a:tr h="575733">
                <a:tc>
                  <a:txBody>
                    <a:bodyPr/>
                    <a:lstStyle/>
                    <a:p>
                      <a:pPr algn="ctr"/>
                      <a:r>
                        <a:rPr lang="en-US" sz="2700" dirty="0" smtClean="0"/>
                        <a:t>IF</a:t>
                      </a:r>
                      <a:endParaRPr lang="en-US" sz="2700" dirty="0"/>
                    </a:p>
                  </a:txBody>
                  <a:tcPr marL="121920" marR="121920"/>
                </a:tc>
                <a:tc>
                  <a:txBody>
                    <a:bodyPr/>
                    <a:lstStyle/>
                    <a:p>
                      <a:pPr algn="ctr"/>
                      <a:r>
                        <a:rPr lang="en-US" sz="2700" dirty="0" smtClean="0"/>
                        <a:t>ID</a:t>
                      </a:r>
                      <a:endParaRPr lang="en-US" sz="2700" dirty="0"/>
                    </a:p>
                  </a:txBody>
                  <a:tcPr marL="121920" marR="121920"/>
                </a:tc>
                <a:tc>
                  <a:txBody>
                    <a:bodyPr/>
                    <a:lstStyle/>
                    <a:p>
                      <a:pPr algn="ctr"/>
                      <a:r>
                        <a:rPr lang="en-US" sz="2700" dirty="0" smtClean="0"/>
                        <a:t>EX</a:t>
                      </a:r>
                      <a:endParaRPr lang="en-US" sz="2700" dirty="0"/>
                    </a:p>
                  </a:txBody>
                  <a:tcPr marL="121920" marR="121920"/>
                </a:tc>
                <a:tc>
                  <a:txBody>
                    <a:bodyPr/>
                    <a:lstStyle/>
                    <a:p>
                      <a:pPr algn="ctr"/>
                      <a:r>
                        <a:rPr lang="en-US" sz="2700" dirty="0" smtClean="0"/>
                        <a:t>MEM</a:t>
                      </a:r>
                      <a:endParaRPr lang="en-US" sz="2700" dirty="0"/>
                    </a:p>
                  </a:txBody>
                  <a:tcPr marL="121920" marR="121920"/>
                </a:tc>
                <a:tc>
                  <a:txBody>
                    <a:bodyPr/>
                    <a:lstStyle/>
                    <a:p>
                      <a:pPr algn="ctr"/>
                      <a:r>
                        <a:rPr lang="en-US" sz="2700" dirty="0" smtClean="0"/>
                        <a:t>WB</a:t>
                      </a:r>
                      <a:endParaRPr lang="en-US" sz="2700" dirty="0"/>
                    </a:p>
                  </a:txBody>
                  <a:tcPr marL="121920" marR="121920"/>
                </a:tc>
                <a:tc>
                  <a:txBody>
                    <a:bodyPr/>
                    <a:lstStyle/>
                    <a:p>
                      <a:pPr algn="ctr"/>
                      <a:r>
                        <a:rPr lang="en-US" sz="2700" dirty="0" smtClean="0"/>
                        <a:t>Total</a:t>
                      </a:r>
                      <a:endParaRPr lang="en-US" sz="2700" dirty="0"/>
                    </a:p>
                  </a:txBody>
                  <a:tcPr marL="121920" marR="121920"/>
                </a:tc>
              </a:tr>
              <a:tr h="575733">
                <a:tc>
                  <a:txBody>
                    <a:bodyPr/>
                    <a:lstStyle/>
                    <a:p>
                      <a:pPr algn="ctr"/>
                      <a:r>
                        <a:rPr lang="en-US" sz="2700" dirty="0" smtClean="0"/>
                        <a:t>I-MEM</a:t>
                      </a:r>
                      <a:endParaRPr lang="en-US" sz="2700" dirty="0"/>
                    </a:p>
                  </a:txBody>
                  <a:tcPr marL="121920" marR="121920"/>
                </a:tc>
                <a:tc>
                  <a:txBody>
                    <a:bodyPr/>
                    <a:lstStyle/>
                    <a:p>
                      <a:pPr algn="ctr"/>
                      <a:r>
                        <a:rPr lang="en-US" sz="2700" dirty="0" err="1" smtClean="0"/>
                        <a:t>Reg</a:t>
                      </a:r>
                      <a:r>
                        <a:rPr lang="en-US" sz="2700" dirty="0" smtClean="0"/>
                        <a:t> Read</a:t>
                      </a:r>
                      <a:endParaRPr lang="en-US" sz="2700" dirty="0"/>
                    </a:p>
                  </a:txBody>
                  <a:tcPr marL="121920" marR="121920"/>
                </a:tc>
                <a:tc>
                  <a:txBody>
                    <a:bodyPr/>
                    <a:lstStyle/>
                    <a:p>
                      <a:pPr algn="ctr"/>
                      <a:r>
                        <a:rPr lang="en-US" sz="2700" dirty="0" smtClean="0"/>
                        <a:t>ALU</a:t>
                      </a:r>
                      <a:endParaRPr lang="en-US" sz="2700" dirty="0"/>
                    </a:p>
                  </a:txBody>
                  <a:tcPr marL="121920" marR="121920"/>
                </a:tc>
                <a:tc>
                  <a:txBody>
                    <a:bodyPr/>
                    <a:lstStyle/>
                    <a:p>
                      <a:pPr algn="ctr"/>
                      <a:r>
                        <a:rPr lang="en-US" sz="2700" dirty="0" smtClean="0"/>
                        <a:t>D-MEM</a:t>
                      </a:r>
                      <a:endParaRPr lang="en-US" sz="2700" dirty="0"/>
                    </a:p>
                  </a:txBody>
                  <a:tcPr marL="121920" marR="121920"/>
                </a:tc>
                <a:tc>
                  <a:txBody>
                    <a:bodyPr/>
                    <a:lstStyle/>
                    <a:p>
                      <a:pPr algn="ctr"/>
                      <a:r>
                        <a:rPr lang="en-US" sz="2700" dirty="0" err="1" smtClean="0"/>
                        <a:t>Reg</a:t>
                      </a:r>
                      <a:r>
                        <a:rPr lang="en-US" sz="2700" dirty="0" smtClean="0"/>
                        <a:t> W</a:t>
                      </a:r>
                      <a:endParaRPr lang="en-US" sz="2700" dirty="0"/>
                    </a:p>
                  </a:txBody>
                  <a:tcPr marL="121920" marR="121920"/>
                </a:tc>
                <a:tc>
                  <a:txBody>
                    <a:bodyPr/>
                    <a:lstStyle/>
                    <a:p>
                      <a:pPr algn="ctr"/>
                      <a:endParaRPr lang="en-US" sz="2700" dirty="0"/>
                    </a:p>
                  </a:txBody>
                  <a:tcPr marL="121920" marR="121920"/>
                </a:tc>
              </a:tr>
              <a:tr h="575733">
                <a:tc>
                  <a:txBody>
                    <a:bodyPr/>
                    <a:lstStyle/>
                    <a:p>
                      <a:pPr algn="ctr"/>
                      <a:r>
                        <a:rPr lang="en-US" sz="2700" dirty="0" smtClean="0"/>
                        <a:t>200</a:t>
                      </a:r>
                      <a:r>
                        <a:rPr lang="en-US" sz="2700" baseline="0" dirty="0" smtClean="0"/>
                        <a:t> </a:t>
                      </a:r>
                      <a:r>
                        <a:rPr lang="en-US" sz="2700" baseline="0" dirty="0" err="1" smtClean="0"/>
                        <a:t>ps</a:t>
                      </a:r>
                      <a:endParaRPr lang="en-US" sz="2700" dirty="0"/>
                    </a:p>
                  </a:txBody>
                  <a:tcPr marL="121920" marR="121920"/>
                </a:tc>
                <a:tc>
                  <a:txBody>
                    <a:bodyPr/>
                    <a:lstStyle/>
                    <a:p>
                      <a:pPr algn="ctr"/>
                      <a:r>
                        <a:rPr lang="en-US" sz="2700" baseline="0" dirty="0" smtClean="0"/>
                        <a:t>100 </a:t>
                      </a:r>
                      <a:r>
                        <a:rPr lang="en-US" sz="2700" baseline="0" dirty="0" err="1" smtClean="0"/>
                        <a:t>ps</a:t>
                      </a:r>
                      <a:endParaRPr lang="en-US" sz="2700" dirty="0"/>
                    </a:p>
                  </a:txBody>
                  <a:tcPr marL="121920" marR="121920"/>
                </a:tc>
                <a:tc>
                  <a:txBody>
                    <a:bodyPr/>
                    <a:lstStyle/>
                    <a:p>
                      <a:pPr algn="ctr"/>
                      <a:r>
                        <a:rPr lang="en-US" sz="2700" dirty="0" smtClean="0"/>
                        <a:t>200</a:t>
                      </a:r>
                      <a:r>
                        <a:rPr lang="en-US" sz="2700" baseline="0" dirty="0" smtClean="0"/>
                        <a:t> </a:t>
                      </a:r>
                      <a:r>
                        <a:rPr lang="en-US" sz="2700" baseline="0" dirty="0" err="1" smtClean="0"/>
                        <a:t>ps</a:t>
                      </a:r>
                      <a:endParaRPr lang="en-US" sz="2700" dirty="0"/>
                    </a:p>
                  </a:txBody>
                  <a:tcPr marL="121920" marR="121920"/>
                </a:tc>
                <a:tc>
                  <a:txBody>
                    <a:bodyPr/>
                    <a:lstStyle/>
                    <a:p>
                      <a:pPr algn="ctr"/>
                      <a:r>
                        <a:rPr lang="en-US" sz="2700" dirty="0" smtClean="0"/>
                        <a:t>200 </a:t>
                      </a:r>
                      <a:r>
                        <a:rPr lang="en-US" sz="2700" dirty="0" err="1" smtClean="0"/>
                        <a:t>ps</a:t>
                      </a:r>
                      <a:endParaRPr lang="en-US" sz="2700" dirty="0"/>
                    </a:p>
                  </a:txBody>
                  <a:tcPr marL="121920" marR="121920"/>
                </a:tc>
                <a:tc>
                  <a:txBody>
                    <a:bodyPr/>
                    <a:lstStyle/>
                    <a:p>
                      <a:pPr algn="ctr"/>
                      <a:r>
                        <a:rPr lang="en-US" sz="2700" dirty="0" smtClean="0"/>
                        <a:t>100 </a:t>
                      </a:r>
                      <a:r>
                        <a:rPr lang="en-US" sz="2700" dirty="0" err="1" smtClean="0"/>
                        <a:t>ps</a:t>
                      </a:r>
                      <a:endParaRPr lang="en-US" sz="2700" dirty="0"/>
                    </a:p>
                  </a:txBody>
                  <a:tcPr marL="121920" marR="121920"/>
                </a:tc>
                <a:tc>
                  <a:txBody>
                    <a:bodyPr/>
                    <a:lstStyle/>
                    <a:p>
                      <a:pPr algn="ctr"/>
                      <a:r>
                        <a:rPr lang="en-US" sz="2700" dirty="0" smtClean="0"/>
                        <a:t>800 </a:t>
                      </a:r>
                      <a:r>
                        <a:rPr lang="en-US" sz="2700" dirty="0" err="1" smtClean="0"/>
                        <a:t>ps</a:t>
                      </a:r>
                      <a:endParaRPr lang="en-US" sz="2700" dirty="0"/>
                    </a:p>
                  </a:txBody>
                  <a:tcPr marL="121920" marR="121920"/>
                </a:tc>
              </a:tr>
            </a:tbl>
          </a:graphicData>
        </a:graphic>
      </p:graphicFrame>
      <p:pic>
        <p:nvPicPr>
          <p:cNvPr id="7" name="Content Placeholder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3800"/>
            <a:ext cx="12153845" cy="3149600"/>
          </a:xfrm>
          <a:prstGeom prst="rect">
            <a:avLst/>
          </a:prstGeom>
        </p:spPr>
      </p:pic>
      <p:sp>
        <p:nvSpPr>
          <p:cNvPr id="9"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3CB7B-50CB-8749-B62A-5073A0331DC3}" type="slidenum">
              <a:rPr lang="en-US" smtClean="0"/>
              <a:t>4</a:t>
            </a:fld>
            <a:endParaRPr lang="en-US" dirty="0"/>
          </a:p>
        </p:txBody>
      </p:sp>
      <p:sp>
        <p:nvSpPr>
          <p:cNvPr id="10" name="Date Placeholder 3"/>
          <p:cNvSpPr txBox="1">
            <a:spLocks/>
          </p:cNvSpPr>
          <p:nvPr/>
        </p:nvSpPr>
        <p:spPr>
          <a:xfrm>
            <a:off x="457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1"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1250251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1981200" y="274638"/>
            <a:ext cx="8229600" cy="868362"/>
          </a:xfrm>
        </p:spPr>
        <p:txBody>
          <a:bodyPr>
            <a:normAutofit fontScale="90000"/>
          </a:bodyPr>
          <a:lstStyle/>
          <a:p>
            <a:pPr>
              <a:lnSpc>
                <a:spcPct val="85000"/>
              </a:lnSpc>
            </a:pPr>
            <a:r>
              <a:rPr lang="en-US" dirty="0" smtClean="0"/>
              <a:t>Cache Organization:  </a:t>
            </a:r>
            <a:br>
              <a:rPr lang="en-US" dirty="0" smtClean="0"/>
            </a:br>
            <a:r>
              <a:rPr lang="en-US" dirty="0" smtClean="0"/>
              <a:t>Simple </a:t>
            </a:r>
            <a:r>
              <a:rPr lang="en-US" dirty="0"/>
              <a:t>First Example</a:t>
            </a:r>
          </a:p>
        </p:txBody>
      </p:sp>
      <p:grpSp>
        <p:nvGrpSpPr>
          <p:cNvPr id="2" name="Group 3"/>
          <p:cNvGrpSpPr>
            <a:grpSpLocks/>
          </p:cNvGrpSpPr>
          <p:nvPr/>
        </p:nvGrpSpPr>
        <p:grpSpPr bwMode="auto">
          <a:xfrm>
            <a:off x="3733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5791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5791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5791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5791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5791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6781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5791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5791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5791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6781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2193925" y="2525703"/>
            <a:ext cx="418704" cy="36933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2209800" y="2870190"/>
            <a:ext cx="418704" cy="369332"/>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2209800" y="3174990"/>
            <a:ext cx="418704" cy="369332"/>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2209800" y="3479790"/>
            <a:ext cx="418704" cy="369332"/>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1879603" y="1769521"/>
            <a:ext cx="755335" cy="369332"/>
          </a:xfrm>
          <a:prstGeom prst="rect">
            <a:avLst/>
          </a:prstGeom>
          <a:noFill/>
          <a:ln w="12700">
            <a:noFill/>
            <a:miter lim="800000"/>
            <a:headEnd/>
            <a:tailEnd/>
          </a:ln>
          <a:effectLst/>
        </p:spPr>
        <p:txBody>
          <a:bodyPr wrap="none">
            <a:spAutoFit/>
          </a:bodyPr>
          <a:lstStyle/>
          <a:p>
            <a:r>
              <a:rPr lang="en-US" b="1" dirty="0"/>
              <a:t>Cache</a:t>
            </a:r>
          </a:p>
        </p:txBody>
      </p:sp>
      <p:sp>
        <p:nvSpPr>
          <p:cNvPr id="1660953" name="Text Box 25"/>
          <p:cNvSpPr txBox="1">
            <a:spLocks noChangeArrowheads="1"/>
          </p:cNvSpPr>
          <p:nvPr/>
        </p:nvSpPr>
        <p:spPr bwMode="auto">
          <a:xfrm>
            <a:off x="7239000" y="1117590"/>
            <a:ext cx="1552926" cy="369332"/>
          </a:xfrm>
          <a:prstGeom prst="rect">
            <a:avLst/>
          </a:prstGeom>
          <a:noFill/>
          <a:ln w="12700">
            <a:noFill/>
            <a:miter lim="800000"/>
            <a:headEnd/>
            <a:tailEnd/>
          </a:ln>
          <a:effectLst/>
        </p:spPr>
        <p:txBody>
          <a:bodyPr wrap="none">
            <a:spAutoFit/>
          </a:bodyPr>
          <a:lstStyle/>
          <a:p>
            <a:r>
              <a:rPr lang="en-US" b="1"/>
              <a:t>Main Memory</a:t>
            </a:r>
          </a:p>
        </p:txBody>
      </p:sp>
      <p:sp>
        <p:nvSpPr>
          <p:cNvPr id="1660954" name="Text Box 26"/>
          <p:cNvSpPr txBox="1">
            <a:spLocks noChangeArrowheads="1"/>
          </p:cNvSpPr>
          <p:nvPr/>
        </p:nvSpPr>
        <p:spPr bwMode="auto">
          <a:xfrm>
            <a:off x="7543800" y="3445927"/>
            <a:ext cx="4495800" cy="1938992"/>
          </a:xfrm>
          <a:prstGeom prst="rect">
            <a:avLst/>
          </a:prstGeom>
          <a:noFill/>
          <a:ln w="12700">
            <a:noFill/>
            <a:miter lim="800000"/>
            <a:headEnd/>
            <a:tailEnd/>
          </a:ln>
          <a:effectLst/>
        </p:spPr>
        <p:txBody>
          <a:bodyPr wrap="square">
            <a:spAutoFit/>
          </a:bodyPr>
          <a:lstStyle/>
          <a:p>
            <a:r>
              <a:rPr lang="en-US" sz="2000" dirty="0"/>
              <a:t>Q: Where in the cache is the </a:t>
            </a:r>
            <a:r>
              <a:rPr lang="en-US" sz="2000" dirty="0" err="1"/>
              <a:t>mem</a:t>
            </a:r>
            <a:r>
              <a:rPr lang="en-US" sz="2000" dirty="0"/>
              <a:t> block?</a:t>
            </a:r>
          </a:p>
          <a:p>
            <a:endParaRPr lang="en-US" sz="2000" dirty="0"/>
          </a:p>
          <a:p>
            <a:r>
              <a:rPr lang="en-US" sz="2000" dirty="0"/>
              <a:t>Use next 2 low-order memory address bits – the index </a:t>
            </a:r>
            <a:r>
              <a:rPr lang="en-US" dirty="0"/>
              <a:t>–</a:t>
            </a:r>
            <a:r>
              <a:rPr lang="en-US" sz="2000" dirty="0"/>
              <a:t> to determine which cache block (i.e., modulo the number of blocks in the cache)</a:t>
            </a:r>
          </a:p>
        </p:txBody>
      </p:sp>
      <p:sp>
        <p:nvSpPr>
          <p:cNvPr id="1660955" name="Line 27"/>
          <p:cNvSpPr>
            <a:spLocks noChangeShapeType="1"/>
          </p:cNvSpPr>
          <p:nvPr/>
        </p:nvSpPr>
        <p:spPr bwMode="auto">
          <a:xfrm>
            <a:off x="5791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5791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5791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5791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5791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5791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5791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5791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5791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3124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3124201"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3886201" y="2108190"/>
            <a:ext cx="620683" cy="369332"/>
          </a:xfrm>
          <a:prstGeom prst="rect">
            <a:avLst/>
          </a:prstGeom>
          <a:noFill/>
          <a:ln w="12700">
            <a:noFill/>
            <a:miter lim="800000"/>
            <a:headEnd/>
            <a:tailEnd/>
          </a:ln>
          <a:effectLst/>
        </p:spPr>
        <p:txBody>
          <a:bodyPr wrap="none">
            <a:spAutoFit/>
          </a:bodyPr>
          <a:lstStyle/>
          <a:p>
            <a:r>
              <a:rPr lang="en-US"/>
              <a:t>Data</a:t>
            </a:r>
          </a:p>
        </p:txBody>
      </p:sp>
      <p:sp>
        <p:nvSpPr>
          <p:cNvPr id="1660971" name="Rectangle 43" descr="5%"/>
          <p:cNvSpPr>
            <a:spLocks noChangeArrowheads="1"/>
          </p:cNvSpPr>
          <p:nvPr/>
        </p:nvSpPr>
        <p:spPr bwMode="auto">
          <a:xfrm>
            <a:off x="5791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3733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5791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5791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5791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5791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5791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5791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5791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3733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5791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3733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5791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5791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5791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5791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5791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5791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5791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3733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685800" y="4038601"/>
            <a:ext cx="4351866" cy="1631216"/>
          </a:xfrm>
          <a:prstGeom prst="rect">
            <a:avLst/>
          </a:prstGeom>
          <a:noFill/>
          <a:ln w="12700">
            <a:noFill/>
            <a:miter lim="800000"/>
            <a:headEnd/>
            <a:tailEnd/>
          </a:ln>
          <a:effectLst/>
        </p:spPr>
        <p:txBody>
          <a:bodyPr wrap="square">
            <a:spAutoFit/>
          </a:bodyPr>
          <a:lstStyle/>
          <a:p>
            <a:r>
              <a:rPr lang="en-US" sz="2000" dirty="0"/>
              <a:t>Q: Is the memory block in cache?</a:t>
            </a:r>
          </a:p>
          <a:p>
            <a:r>
              <a:rPr lang="en-US" sz="2000" dirty="0"/>
              <a:t>Compare the cache </a:t>
            </a:r>
            <a:r>
              <a:rPr lang="en-US" sz="2000" dirty="0">
                <a:solidFill>
                  <a:srgbClr val="FF0000"/>
                </a:solidFill>
              </a:rPr>
              <a:t>tag </a:t>
            </a:r>
            <a:r>
              <a:rPr lang="en-US" sz="2000" dirty="0"/>
              <a:t>to the </a:t>
            </a:r>
            <a:r>
              <a:rPr lang="en-US" sz="2000" dirty="0">
                <a:solidFill>
                  <a:srgbClr val="FF0000"/>
                </a:solidFill>
              </a:rPr>
              <a:t>high</a:t>
            </a:r>
            <a:r>
              <a:rPr lang="en-US" sz="2000" dirty="0">
                <a:solidFill>
                  <a:schemeClr val="accent2"/>
                </a:solidFill>
              </a:rPr>
              <a:t>-</a:t>
            </a:r>
            <a:r>
              <a:rPr lang="en-US" sz="2000" dirty="0">
                <a:solidFill>
                  <a:srgbClr val="FF0000"/>
                </a:solidFill>
              </a:rPr>
              <a:t>order 2 memory address bits </a:t>
            </a:r>
            <a:r>
              <a:rPr lang="en-US" sz="2000" dirty="0"/>
              <a:t>to tell if the memory block is in the cache </a:t>
            </a:r>
            <a:r>
              <a:rPr lang="en-US" sz="2000" dirty="0" smtClean="0"/>
              <a:t>(</a:t>
            </a:r>
            <a:r>
              <a:rPr lang="en-US" sz="2000" dirty="0"/>
              <a:t>provided valid bit is set)</a:t>
            </a:r>
          </a:p>
        </p:txBody>
      </p:sp>
      <p:grpSp>
        <p:nvGrpSpPr>
          <p:cNvPr id="4" name="Group 64"/>
          <p:cNvGrpSpPr>
            <a:grpSpLocks/>
          </p:cNvGrpSpPr>
          <p:nvPr/>
        </p:nvGrpSpPr>
        <p:grpSpPr bwMode="auto">
          <a:xfrm>
            <a:off x="2743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2514601" y="2108190"/>
            <a:ext cx="641651" cy="369332"/>
          </a:xfrm>
          <a:prstGeom prst="rect">
            <a:avLst/>
          </a:prstGeom>
          <a:noFill/>
          <a:ln w="12700">
            <a:noFill/>
            <a:miter lim="800000"/>
            <a:headEnd/>
            <a:tailEnd/>
          </a:ln>
          <a:effectLst/>
        </p:spPr>
        <p:txBody>
          <a:bodyPr wrap="none">
            <a:spAutoFit/>
          </a:bodyPr>
          <a:lstStyle/>
          <a:p>
            <a:r>
              <a:rPr lang="en-US"/>
              <a:t>Valid</a:t>
            </a:r>
          </a:p>
        </p:txBody>
      </p:sp>
      <p:grpSp>
        <p:nvGrpSpPr>
          <p:cNvPr id="5" name="Group 70"/>
          <p:cNvGrpSpPr>
            <a:grpSpLocks/>
          </p:cNvGrpSpPr>
          <p:nvPr/>
        </p:nvGrpSpPr>
        <p:grpSpPr bwMode="auto">
          <a:xfrm>
            <a:off x="4724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4724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4724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4724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6705600" y="1346190"/>
            <a:ext cx="990600" cy="4967514"/>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00xx</a:t>
            </a:r>
          </a:p>
          <a:p>
            <a:pPr>
              <a:lnSpc>
                <a:spcPct val="110000"/>
              </a:lnSpc>
            </a:pPr>
            <a:r>
              <a:rPr lang="en-US" dirty="0">
                <a:solidFill>
                  <a:srgbClr val="FF0000"/>
                </a:solidFill>
              </a:rPr>
              <a:t>00</a:t>
            </a:r>
            <a:r>
              <a:rPr lang="en-US" dirty="0"/>
              <a:t>01xx</a:t>
            </a:r>
          </a:p>
          <a:p>
            <a:pPr>
              <a:lnSpc>
                <a:spcPct val="110000"/>
              </a:lnSpc>
            </a:pPr>
            <a:r>
              <a:rPr lang="en-US" dirty="0">
                <a:solidFill>
                  <a:srgbClr val="FF0000"/>
                </a:solidFill>
              </a:rPr>
              <a:t>00</a:t>
            </a:r>
            <a:r>
              <a:rPr lang="en-US" dirty="0"/>
              <a:t>10xx</a:t>
            </a:r>
          </a:p>
          <a:p>
            <a:pPr>
              <a:lnSpc>
                <a:spcPct val="110000"/>
              </a:lnSpc>
            </a:pPr>
            <a:r>
              <a:rPr lang="en-US" dirty="0">
                <a:solidFill>
                  <a:srgbClr val="FF0000"/>
                </a:solidFill>
              </a:rPr>
              <a:t>00</a:t>
            </a:r>
            <a:r>
              <a:rPr lang="en-US" dirty="0"/>
              <a:t>11xx</a:t>
            </a:r>
          </a:p>
          <a:p>
            <a:pPr>
              <a:lnSpc>
                <a:spcPct val="110000"/>
              </a:lnSpc>
            </a:pPr>
            <a:r>
              <a:rPr lang="en-US" dirty="0">
                <a:solidFill>
                  <a:srgbClr val="FF0000"/>
                </a:solidFill>
              </a:rPr>
              <a:t>01</a:t>
            </a:r>
            <a:r>
              <a:rPr lang="en-US" dirty="0"/>
              <a:t>00xx</a:t>
            </a:r>
          </a:p>
          <a:p>
            <a:pPr>
              <a:lnSpc>
                <a:spcPct val="110000"/>
              </a:lnSpc>
            </a:pPr>
            <a:r>
              <a:rPr lang="en-US" dirty="0">
                <a:solidFill>
                  <a:srgbClr val="FF0000"/>
                </a:solidFill>
              </a:rPr>
              <a:t>01</a:t>
            </a:r>
            <a:r>
              <a:rPr lang="en-US" dirty="0"/>
              <a:t>01xx</a:t>
            </a:r>
          </a:p>
          <a:p>
            <a:pPr>
              <a:lnSpc>
                <a:spcPct val="110000"/>
              </a:lnSpc>
            </a:pPr>
            <a:r>
              <a:rPr lang="en-US" dirty="0">
                <a:solidFill>
                  <a:srgbClr val="FF0000"/>
                </a:solidFill>
              </a:rPr>
              <a:t>01</a:t>
            </a:r>
            <a:r>
              <a:rPr lang="en-US" dirty="0"/>
              <a:t>10xx</a:t>
            </a:r>
          </a:p>
          <a:p>
            <a:pPr>
              <a:lnSpc>
                <a:spcPct val="110000"/>
              </a:lnSpc>
            </a:pPr>
            <a:r>
              <a:rPr lang="en-US" dirty="0">
                <a:solidFill>
                  <a:srgbClr val="FF0000"/>
                </a:solidFill>
              </a:rPr>
              <a:t>01</a:t>
            </a:r>
            <a:r>
              <a:rPr lang="en-US" dirty="0"/>
              <a:t>11xx</a:t>
            </a:r>
          </a:p>
          <a:p>
            <a:pPr>
              <a:lnSpc>
                <a:spcPct val="110000"/>
              </a:lnSpc>
            </a:pPr>
            <a:r>
              <a:rPr lang="en-US" dirty="0">
                <a:solidFill>
                  <a:srgbClr val="FF0000"/>
                </a:solidFill>
              </a:rPr>
              <a:t>10</a:t>
            </a:r>
            <a:r>
              <a:rPr lang="en-US" dirty="0"/>
              <a:t>00xx</a:t>
            </a:r>
          </a:p>
          <a:p>
            <a:pPr>
              <a:lnSpc>
                <a:spcPct val="110000"/>
              </a:lnSpc>
            </a:pPr>
            <a:r>
              <a:rPr lang="en-US" dirty="0">
                <a:solidFill>
                  <a:srgbClr val="FF0000"/>
                </a:solidFill>
              </a:rPr>
              <a:t>10</a:t>
            </a:r>
            <a:r>
              <a:rPr lang="en-US" dirty="0"/>
              <a:t>01xx</a:t>
            </a:r>
          </a:p>
          <a:p>
            <a:pPr>
              <a:lnSpc>
                <a:spcPct val="110000"/>
              </a:lnSpc>
            </a:pPr>
            <a:r>
              <a:rPr lang="en-US" dirty="0">
                <a:solidFill>
                  <a:srgbClr val="FF0000"/>
                </a:solidFill>
              </a:rPr>
              <a:t>10</a:t>
            </a:r>
            <a:r>
              <a:rPr lang="en-US" dirty="0"/>
              <a:t>10xx</a:t>
            </a:r>
          </a:p>
          <a:p>
            <a:pPr>
              <a:lnSpc>
                <a:spcPct val="110000"/>
              </a:lnSpc>
            </a:pPr>
            <a:r>
              <a:rPr lang="en-US" dirty="0">
                <a:solidFill>
                  <a:srgbClr val="FF0000"/>
                </a:solidFill>
              </a:rPr>
              <a:t>10</a:t>
            </a:r>
            <a:r>
              <a:rPr lang="en-US" dirty="0"/>
              <a:t>11xx</a:t>
            </a:r>
          </a:p>
          <a:p>
            <a:pPr>
              <a:lnSpc>
                <a:spcPct val="110000"/>
              </a:lnSpc>
            </a:pPr>
            <a:r>
              <a:rPr lang="en-US" dirty="0">
                <a:solidFill>
                  <a:srgbClr val="FF0000"/>
                </a:solidFill>
              </a:rPr>
              <a:t>11</a:t>
            </a:r>
            <a:r>
              <a:rPr lang="en-US" dirty="0"/>
              <a:t>00xx</a:t>
            </a:r>
          </a:p>
          <a:p>
            <a:pPr>
              <a:lnSpc>
                <a:spcPct val="110000"/>
              </a:lnSpc>
            </a:pPr>
            <a:r>
              <a:rPr lang="en-US" dirty="0">
                <a:solidFill>
                  <a:srgbClr val="FF0000"/>
                </a:solidFill>
              </a:rPr>
              <a:t>11</a:t>
            </a:r>
            <a:r>
              <a:rPr lang="en-US" dirty="0"/>
              <a:t>01xx</a:t>
            </a:r>
          </a:p>
          <a:p>
            <a:pPr>
              <a:lnSpc>
                <a:spcPct val="110000"/>
              </a:lnSpc>
            </a:pPr>
            <a:r>
              <a:rPr lang="en-US" dirty="0">
                <a:solidFill>
                  <a:srgbClr val="FF0000"/>
                </a:solidFill>
              </a:rPr>
              <a:t>11</a:t>
            </a:r>
            <a:r>
              <a:rPr lang="en-US" dirty="0"/>
              <a:t>10xx</a:t>
            </a:r>
          </a:p>
          <a:p>
            <a:pPr>
              <a:lnSpc>
                <a:spcPct val="110000"/>
              </a:lnSpc>
            </a:pPr>
            <a:r>
              <a:rPr lang="en-US" dirty="0">
                <a:solidFill>
                  <a:srgbClr val="FF0000"/>
                </a:solidFill>
              </a:rPr>
              <a:t>11</a:t>
            </a:r>
            <a:r>
              <a:rPr lang="en-US" dirty="0"/>
              <a:t>11xx</a:t>
            </a:r>
          </a:p>
        </p:txBody>
      </p:sp>
      <p:sp>
        <p:nvSpPr>
          <p:cNvPr id="1661020" name="Text Box 92"/>
          <p:cNvSpPr txBox="1">
            <a:spLocks noChangeArrowheads="1"/>
          </p:cNvSpPr>
          <p:nvPr/>
        </p:nvSpPr>
        <p:spPr bwMode="auto">
          <a:xfrm>
            <a:off x="7772400" y="1574791"/>
            <a:ext cx="3886200" cy="923330"/>
          </a:xfrm>
          <a:prstGeom prst="rect">
            <a:avLst/>
          </a:prstGeom>
          <a:noFill/>
          <a:ln w="12700">
            <a:noFill/>
            <a:miter lim="800000"/>
            <a:headEnd/>
            <a:tailEnd/>
          </a:ln>
          <a:effectLst/>
        </p:spPr>
        <p:txBody>
          <a:bodyPr wrap="square">
            <a:spAutoFit/>
          </a:bodyPr>
          <a:lstStyle/>
          <a:p>
            <a:r>
              <a:rPr lang="en-US" dirty="0"/>
              <a:t>One word blocks</a:t>
            </a:r>
          </a:p>
          <a:p>
            <a:r>
              <a:rPr lang="en-US" dirty="0"/>
              <a:t>Two low order bits (xx) define the byte in the block (32b words)</a:t>
            </a:r>
          </a:p>
        </p:txBody>
      </p:sp>
      <p:sp>
        <p:nvSpPr>
          <p:cNvPr id="1661023" name="Text Box 95"/>
          <p:cNvSpPr txBox="1">
            <a:spLocks noChangeArrowheads="1"/>
          </p:cNvSpPr>
          <p:nvPr/>
        </p:nvSpPr>
        <p:spPr bwMode="auto">
          <a:xfrm>
            <a:off x="1905000" y="2108190"/>
            <a:ext cx="697370" cy="369332"/>
          </a:xfrm>
          <a:prstGeom prst="rect">
            <a:avLst/>
          </a:prstGeom>
          <a:noFill/>
          <a:ln w="12700">
            <a:noFill/>
            <a:miter lim="800000"/>
            <a:headEnd/>
            <a:tailEnd/>
          </a:ln>
          <a:effectLst/>
        </p:spPr>
        <p:txBody>
          <a:bodyPr wrap="none">
            <a:spAutoFit/>
          </a:bodyPr>
          <a:lstStyle/>
          <a:p>
            <a:r>
              <a:rPr lang="en-US"/>
              <a:t>Index</a:t>
            </a:r>
          </a:p>
        </p:txBody>
      </p:sp>
      <p:sp>
        <p:nvSpPr>
          <p:cNvPr id="93" name="Rectangle 95"/>
          <p:cNvSpPr>
            <a:spLocks noChangeArrowheads="1"/>
          </p:cNvSpPr>
          <p:nvPr/>
        </p:nvSpPr>
        <p:spPr bwMode="auto">
          <a:xfrm>
            <a:off x="3208868" y="3217334"/>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6790267"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6790267"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6781800" y="327660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6781800" y="205740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00"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1" name="Slide Number Placeholder 5"/>
          <p:cNvSpPr>
            <a:spLocks noGrp="1"/>
          </p:cNvSpPr>
          <p:nvPr>
            <p:ph type="sldNum" sz="quarter" idx="4294967295"/>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40</a:t>
            </a:fld>
            <a:endParaRPr lang="en-US"/>
          </a:p>
        </p:txBody>
      </p:sp>
    </p:spTree>
    <p:extLst>
      <p:ext uri="{BB962C8B-B14F-4D97-AF65-F5344CB8AC3E}">
        <p14:creationId xmlns:p14="http://schemas.microsoft.com/office/powerpoint/2010/main" val="3983923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1749425" y="312739"/>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1981200" y="1151460"/>
            <a:ext cx="8077200" cy="680699"/>
          </a:xfrm>
          <a:noFill/>
          <a:ln/>
        </p:spPr>
        <p:txBody>
          <a:bodyPr vert="horz" lIns="90488" tIns="44450" rIns="90488" bIns="44450" rtlCol="0">
            <a:normAutofit fontScale="92500" lnSpcReduction="20000"/>
          </a:bodyPr>
          <a:lstStyle/>
          <a:p>
            <a:pPr>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1981200" y="152400"/>
            <a:ext cx="8229600" cy="792162"/>
          </a:xfrm>
          <a:noFill/>
          <a:ln/>
        </p:spPr>
        <p:txBody>
          <a:bodyPr vert="horz" lIns="90488" tIns="44450" rIns="90488" bIns="44450" rtlCol="0" anchor="ctr">
            <a:normAutofit/>
          </a:bodyPr>
          <a:lstStyle/>
          <a:p>
            <a:r>
              <a:rPr lang="en-US" dirty="0" smtClean="0"/>
              <a:t>Direct-Mapped </a:t>
            </a:r>
            <a:r>
              <a:rPr lang="en-US" dirty="0"/>
              <a:t>Cache Example</a:t>
            </a:r>
          </a:p>
        </p:txBody>
      </p:sp>
      <p:grpSp>
        <p:nvGrpSpPr>
          <p:cNvPr id="2" name="Group 11"/>
          <p:cNvGrpSpPr>
            <a:grpSpLocks/>
          </p:cNvGrpSpPr>
          <p:nvPr/>
        </p:nvGrpSpPr>
        <p:grpSpPr bwMode="auto">
          <a:xfrm>
            <a:off x="3494260" y="2080679"/>
            <a:ext cx="3009902" cy="3408363"/>
            <a:chOff x="1056" y="1183"/>
            <a:chExt cx="1896"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896" cy="2070"/>
              <a:chOff x="1056" y="1183"/>
              <a:chExt cx="1896" cy="2070"/>
            </a:xfrm>
          </p:grpSpPr>
          <p:sp>
            <p:nvSpPr>
              <p:cNvPr id="1604623" name="Text Box 15"/>
              <p:cNvSpPr txBox="1">
                <a:spLocks noChangeArrowheads="1"/>
              </p:cNvSpPr>
              <p:nvPr/>
            </p:nvSpPr>
            <p:spPr bwMode="auto">
              <a:xfrm>
                <a:off x="2704" y="1200"/>
                <a:ext cx="248" cy="213"/>
              </a:xfrm>
              <a:prstGeom prst="rect">
                <a:avLst/>
              </a:prstGeom>
              <a:noFill/>
              <a:ln w="12700">
                <a:noFill/>
                <a:miter lim="800000"/>
                <a:headEnd/>
                <a:tailEnd/>
              </a:ln>
              <a:effectLst/>
            </p:spPr>
            <p:txBody>
              <a:bodyPr wrap="none">
                <a:spAutoFit/>
              </a:bodyPr>
              <a:lstStyle/>
              <a:p>
                <a:r>
                  <a:rPr lang="en-US" sz="1600" dirty="0"/>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291" cy="213"/>
                </a:xfrm>
                <a:prstGeom prst="rect">
                  <a:avLst/>
                </a:prstGeom>
                <a:noFill/>
                <a:ln w="12700">
                  <a:noFill/>
                  <a:miter lim="800000"/>
                  <a:headEnd/>
                  <a:tailEnd/>
                </a:ln>
                <a:effectLst/>
              </p:spPr>
              <p:txBody>
                <a:bodyPr wrap="none">
                  <a:spAutoFit/>
                </a:bodyPr>
                <a:lstStyle/>
                <a:p>
                  <a:r>
                    <a:rPr lang="en-US" sz="1600"/>
                    <a:t>Tag</a:t>
                  </a:r>
                </a:p>
              </p:txBody>
            </p:sp>
          </p:grpSp>
        </p:grpSp>
      </p:grpSp>
      <p:grpSp>
        <p:nvGrpSpPr>
          <p:cNvPr id="5" name="Group 20"/>
          <p:cNvGrpSpPr>
            <a:grpSpLocks/>
          </p:cNvGrpSpPr>
          <p:nvPr/>
        </p:nvGrpSpPr>
        <p:grpSpPr bwMode="auto">
          <a:xfrm>
            <a:off x="3845099" y="2107666"/>
            <a:ext cx="3736973" cy="1820862"/>
            <a:chOff x="1277" y="1200"/>
            <a:chExt cx="2354"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48" cy="213"/>
            </a:xfrm>
            <a:prstGeom prst="rect">
              <a:avLst/>
            </a:prstGeom>
            <a:noFill/>
            <a:ln w="12700">
              <a:noFill/>
              <a:miter lim="800000"/>
              <a:headEnd/>
              <a:tailEnd/>
            </a:ln>
            <a:effectLst/>
          </p:spPr>
          <p:txBody>
            <a:bodyPr wrap="none">
              <a:spAutoFit/>
            </a:bodyPr>
            <a:lstStyle/>
            <a:p>
              <a:r>
                <a:rPr lang="en-US" sz="1600" dirty="0"/>
                <a:t>10</a:t>
              </a:r>
            </a:p>
          </p:txBody>
        </p:sp>
        <p:sp>
          <p:nvSpPr>
            <p:cNvPr id="1604632" name="Text Box 24"/>
            <p:cNvSpPr txBox="1">
              <a:spLocks noChangeArrowheads="1"/>
            </p:cNvSpPr>
            <p:nvPr/>
          </p:nvSpPr>
          <p:spPr bwMode="auto">
            <a:xfrm>
              <a:off x="2754" y="1370"/>
              <a:ext cx="402" cy="213"/>
            </a:xfrm>
            <a:prstGeom prst="rect">
              <a:avLst/>
            </a:prstGeom>
            <a:noFill/>
            <a:ln w="12700">
              <a:noFill/>
              <a:miter lim="800000"/>
              <a:headEnd/>
              <a:tailEnd/>
            </a:ln>
            <a:effectLst/>
          </p:spPr>
          <p:txBody>
            <a:bodyPr wrap="none">
              <a:spAutoFit/>
            </a:bodyPr>
            <a:lstStyle/>
            <a:p>
              <a:r>
                <a:rPr lang="en-US" sz="1600"/>
                <a:t>Index</a:t>
              </a:r>
            </a:p>
          </p:txBody>
        </p:sp>
      </p:grpSp>
      <p:grpSp>
        <p:nvGrpSpPr>
          <p:cNvPr id="6" name="Group 25"/>
          <p:cNvGrpSpPr>
            <a:grpSpLocks/>
          </p:cNvGrpSpPr>
          <p:nvPr/>
        </p:nvGrpSpPr>
        <p:grpSpPr bwMode="auto">
          <a:xfrm>
            <a:off x="4437235" y="2785529"/>
            <a:ext cx="4267200" cy="2149476"/>
            <a:chOff x="1650" y="1627"/>
            <a:chExt cx="2688" cy="1354"/>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31" cy="194"/>
            </a:xfrm>
            <a:prstGeom prst="rect">
              <a:avLst/>
            </a:prstGeom>
            <a:noFill/>
            <a:ln w="12700">
              <a:noFill/>
              <a:miter lim="800000"/>
              <a:headEnd/>
              <a:tailEnd/>
            </a:ln>
            <a:effectLst/>
          </p:spPr>
          <p:txBody>
            <a:bodyPr wrap="none">
              <a:spAutoFit/>
            </a:bodyPr>
            <a:lstStyle/>
            <a:p>
              <a:r>
                <a:rPr lang="en-US" sz="1400"/>
                <a:t>Data</a:t>
              </a:r>
            </a:p>
          </p:txBody>
        </p:sp>
        <p:sp>
          <p:nvSpPr>
            <p:cNvPr id="1604648" name="Text Box 40"/>
            <p:cNvSpPr txBox="1">
              <a:spLocks noChangeArrowheads="1"/>
            </p:cNvSpPr>
            <p:nvPr/>
          </p:nvSpPr>
          <p:spPr bwMode="auto">
            <a:xfrm>
              <a:off x="1650" y="1627"/>
              <a:ext cx="419" cy="194"/>
            </a:xfrm>
            <a:prstGeom prst="rect">
              <a:avLst/>
            </a:prstGeom>
            <a:noFill/>
            <a:ln w="12700">
              <a:noFill/>
              <a:miter lim="800000"/>
              <a:headEnd/>
              <a:tailEnd/>
            </a:ln>
            <a:effectLst/>
          </p:spPr>
          <p:txBody>
            <a:bodyPr wrap="none">
              <a:spAutoFit/>
            </a:bodyPr>
            <a:lstStyle/>
            <a:p>
              <a:r>
                <a:rPr lang="en-US" sz="1400"/>
                <a:t>  Index</a:t>
              </a:r>
            </a:p>
          </p:txBody>
        </p:sp>
        <p:sp>
          <p:nvSpPr>
            <p:cNvPr id="1604649" name="Text Box 41"/>
            <p:cNvSpPr txBox="1">
              <a:spLocks noChangeArrowheads="1"/>
            </p:cNvSpPr>
            <p:nvPr/>
          </p:nvSpPr>
          <p:spPr bwMode="auto">
            <a:xfrm>
              <a:off x="2466" y="1627"/>
              <a:ext cx="271" cy="194"/>
            </a:xfrm>
            <a:prstGeom prst="rect">
              <a:avLst/>
            </a:prstGeom>
            <a:noFill/>
            <a:ln w="12700">
              <a:noFill/>
              <a:miter lim="800000"/>
              <a:headEnd/>
              <a:tailEnd/>
            </a:ln>
            <a:effectLst/>
          </p:spPr>
          <p:txBody>
            <a:bodyPr wrap="none">
              <a:spAutoFit/>
            </a:bodyPr>
            <a:lstStyle/>
            <a:p>
              <a:r>
                <a:rPr lang="en-US" sz="1400"/>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60" y="1771"/>
              <a:ext cx="314" cy="1210"/>
            </a:xfrm>
            <a:prstGeom prst="rect">
              <a:avLst/>
            </a:prstGeom>
            <a:noFill/>
            <a:ln w="12700">
              <a:noFill/>
              <a:miter lim="800000"/>
              <a:headEnd/>
              <a:tailEnd/>
            </a:ln>
            <a:effectLst/>
          </p:spPr>
          <p:txBody>
            <a:bodyPr wrap="none">
              <a:spAutoFit/>
            </a:bodyPr>
            <a:lstStyle/>
            <a:p>
              <a:pPr algn="r">
                <a:lnSpc>
                  <a:spcPct val="110000"/>
                </a:lnSpc>
              </a:pPr>
              <a:r>
                <a:rPr lang="en-US" sz="1200"/>
                <a:t>0</a:t>
              </a:r>
            </a:p>
            <a:p>
              <a:pPr algn="r">
                <a:lnSpc>
                  <a:spcPct val="110000"/>
                </a:lnSpc>
              </a:pPr>
              <a:r>
                <a:rPr lang="en-US" sz="1200"/>
                <a:t>1</a:t>
              </a:r>
            </a:p>
            <a:p>
              <a:pPr algn="r">
                <a:lnSpc>
                  <a:spcPct val="110000"/>
                </a:lnSpc>
              </a:pPr>
              <a:r>
                <a:rPr lang="en-US" sz="1200"/>
                <a:t>2</a:t>
              </a:r>
            </a:p>
            <a:p>
              <a:pPr algn="r">
                <a:lnSpc>
                  <a:spcPct val="110000"/>
                </a:lnSpc>
              </a:pPr>
              <a:r>
                <a:rPr lang="en-US" sz="1200"/>
                <a:t>.</a:t>
              </a:r>
            </a:p>
            <a:p>
              <a:pPr algn="r">
                <a:lnSpc>
                  <a:spcPct val="110000"/>
                </a:lnSpc>
              </a:pPr>
              <a:r>
                <a:rPr lang="en-US" sz="1200"/>
                <a:t>.</a:t>
              </a:r>
            </a:p>
            <a:p>
              <a:pPr algn="r">
                <a:lnSpc>
                  <a:spcPct val="110000"/>
                </a:lnSpc>
              </a:pPr>
              <a:r>
                <a:rPr lang="en-US" sz="1200"/>
                <a:t>.</a:t>
              </a:r>
            </a:p>
            <a:p>
              <a:pPr algn="r">
                <a:lnSpc>
                  <a:spcPct val="110000"/>
                </a:lnSpc>
              </a:pPr>
              <a:r>
                <a:rPr lang="en-US" sz="1200"/>
                <a:t>1021</a:t>
              </a:r>
            </a:p>
            <a:p>
              <a:pPr algn="r">
                <a:lnSpc>
                  <a:spcPct val="110000"/>
                </a:lnSpc>
              </a:pPr>
              <a:r>
                <a:rPr lang="en-US" sz="1200"/>
                <a:t>1022</a:t>
              </a:r>
            </a:p>
            <a:p>
              <a:pPr algn="r">
                <a:lnSpc>
                  <a:spcPct val="110000"/>
                </a:lnSpc>
              </a:pPr>
              <a:r>
                <a:rPr lang="en-US" sz="1200"/>
                <a:t>1023</a:t>
              </a:r>
            </a:p>
          </p:txBody>
        </p:sp>
      </p:grpSp>
      <p:grpSp>
        <p:nvGrpSpPr>
          <p:cNvPr id="7" name="Group 44"/>
          <p:cNvGrpSpPr>
            <a:grpSpLocks/>
          </p:cNvGrpSpPr>
          <p:nvPr/>
        </p:nvGrpSpPr>
        <p:grpSpPr bwMode="auto">
          <a:xfrm>
            <a:off x="5107160" y="1413929"/>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t>31 30       . . .                 13 12  11     . . .          2  1  0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a:t>Byte offset</a:t>
              </a: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2590800" y="6096000"/>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pPr>
            <a:r>
              <a:rPr lang="en-US" sz="2400" i="1" dirty="0"/>
              <a:t>What kind of locality are we taking advantage of?</a:t>
            </a:r>
          </a:p>
        </p:txBody>
      </p:sp>
      <p:grpSp>
        <p:nvGrpSpPr>
          <p:cNvPr id="8" name="Group 52"/>
          <p:cNvGrpSpPr>
            <a:grpSpLocks/>
          </p:cNvGrpSpPr>
          <p:nvPr/>
        </p:nvGrpSpPr>
        <p:grpSpPr bwMode="auto">
          <a:xfrm>
            <a:off x="5704060" y="3860266"/>
            <a:ext cx="604838" cy="1371600"/>
            <a:chOff x="2477" y="2299"/>
            <a:chExt cx="381"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48" cy="213"/>
            </a:xfrm>
            <a:prstGeom prst="rect">
              <a:avLst/>
            </a:prstGeom>
            <a:noFill/>
            <a:ln w="12700">
              <a:noFill/>
              <a:miter lim="800000"/>
              <a:headEnd/>
              <a:tailEnd/>
            </a:ln>
            <a:effectLst/>
          </p:spPr>
          <p:txBody>
            <a:bodyPr wrap="none">
              <a:spAutoFit/>
            </a:bodyPr>
            <a:lstStyle/>
            <a:p>
              <a:r>
                <a:rPr lang="en-US" sz="1600" dirty="0"/>
                <a:t>20</a:t>
              </a:r>
            </a:p>
          </p:txBody>
        </p:sp>
      </p:grpSp>
      <p:grpSp>
        <p:nvGrpSpPr>
          <p:cNvPr id="9" name="Group 56"/>
          <p:cNvGrpSpPr>
            <a:grpSpLocks/>
          </p:cNvGrpSpPr>
          <p:nvPr/>
        </p:nvGrpSpPr>
        <p:grpSpPr bwMode="auto">
          <a:xfrm>
            <a:off x="7561435" y="2148942"/>
            <a:ext cx="2019300" cy="3043237"/>
            <a:chOff x="3618" y="1226"/>
            <a:chExt cx="1272"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60" cy="213"/>
            </a:xfrm>
            <a:prstGeom prst="rect">
              <a:avLst/>
            </a:prstGeom>
            <a:noFill/>
            <a:ln w="12700">
              <a:noFill/>
              <a:miter lim="800000"/>
              <a:headEnd/>
              <a:tailEnd/>
            </a:ln>
            <a:effectLst/>
          </p:spPr>
          <p:txBody>
            <a:bodyPr wrap="none">
              <a:spAutoFit/>
            </a:bodyPr>
            <a:lstStyle/>
            <a:p>
              <a:r>
                <a:rPr lang="en-US" sz="1600"/>
                <a:t>Data</a:t>
              </a:r>
            </a:p>
          </p:txBody>
        </p:sp>
        <p:sp>
          <p:nvSpPr>
            <p:cNvPr id="1604668" name="Text Box 60"/>
            <p:cNvSpPr txBox="1">
              <a:spLocks noChangeArrowheads="1"/>
            </p:cNvSpPr>
            <p:nvPr/>
          </p:nvSpPr>
          <p:spPr bwMode="auto">
            <a:xfrm>
              <a:off x="3762" y="2923"/>
              <a:ext cx="248" cy="213"/>
            </a:xfrm>
            <a:prstGeom prst="rect">
              <a:avLst/>
            </a:prstGeom>
            <a:noFill/>
            <a:ln w="12700">
              <a:noFill/>
              <a:miter lim="800000"/>
              <a:headEnd/>
              <a:tailEnd/>
            </a:ln>
            <a:effectLst/>
          </p:spPr>
          <p:txBody>
            <a:bodyPr wrap="none">
              <a:spAutoFit/>
            </a:bodyPr>
            <a:lstStyle/>
            <a:p>
              <a:r>
                <a:rPr lang="en-US" sz="1600" dirty="0"/>
                <a:t>32</a:t>
              </a:r>
            </a:p>
          </p:txBody>
        </p:sp>
      </p:grpSp>
      <p:grpSp>
        <p:nvGrpSpPr>
          <p:cNvPr id="10" name="Group 5"/>
          <p:cNvGrpSpPr>
            <a:grpSpLocks/>
          </p:cNvGrpSpPr>
          <p:nvPr/>
        </p:nvGrpSpPr>
        <p:grpSpPr bwMode="auto">
          <a:xfrm>
            <a:off x="2960861"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t>Hit</a:t>
              </a:r>
            </a:p>
          </p:txBody>
        </p:sp>
      </p:grpSp>
      <p:sp>
        <p:nvSpPr>
          <p:cNvPr id="65" name="Rectangle 51"/>
          <p:cNvSpPr>
            <a:spLocks noChangeArrowheads="1"/>
          </p:cNvSpPr>
          <p:nvPr/>
        </p:nvSpPr>
        <p:spPr bwMode="auto">
          <a:xfrm>
            <a:off x="685800" y="2221894"/>
            <a:ext cx="2622389"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pPr>
            <a:r>
              <a:rPr lang="en-US" sz="2400" i="1" dirty="0"/>
              <a:t>	   Valid bit ensures something useful in cache for this index</a:t>
            </a:r>
          </a:p>
        </p:txBody>
      </p:sp>
      <p:sp>
        <p:nvSpPr>
          <p:cNvPr id="66" name="Rectangle 51"/>
          <p:cNvSpPr>
            <a:spLocks noChangeArrowheads="1"/>
          </p:cNvSpPr>
          <p:nvPr/>
        </p:nvSpPr>
        <p:spPr bwMode="auto">
          <a:xfrm>
            <a:off x="533400" y="4507762"/>
            <a:ext cx="2590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pPr>
            <a:r>
              <a:rPr lang="en-US" sz="2400" i="1" smtClean="0"/>
              <a:t>    Compare </a:t>
            </a:r>
            <a:r>
              <a:rPr lang="en-US" sz="2400" i="1" dirty="0"/>
              <a:t/>
            </a:r>
            <a:br>
              <a:rPr lang="en-US" sz="2400" i="1" dirty="0"/>
            </a:br>
            <a:r>
              <a:rPr lang="en-US" sz="2400" i="1" dirty="0"/>
              <a:t>Tag with upper part of </a:t>
            </a:r>
            <a:r>
              <a:rPr lang="en-US" sz="2400" i="1"/>
              <a:t>Address </a:t>
            </a:r>
            <a:r>
              <a:rPr lang="en-US" sz="2400" i="1" smtClean="0"/>
              <a:t>to see </a:t>
            </a:r>
            <a:r>
              <a:rPr lang="en-US" sz="2400" i="1" dirty="0"/>
              <a:t>if a Hit</a:t>
            </a:r>
          </a:p>
        </p:txBody>
      </p:sp>
      <p:sp>
        <p:nvSpPr>
          <p:cNvPr id="67" name="Rectangle 51"/>
          <p:cNvSpPr>
            <a:spLocks noChangeArrowheads="1"/>
          </p:cNvSpPr>
          <p:nvPr/>
        </p:nvSpPr>
        <p:spPr bwMode="auto">
          <a:xfrm>
            <a:off x="9028116"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pPr>
            <a:r>
              <a:rPr lang="en-US" sz="2400" i="1" dirty="0" smtClean="0"/>
              <a:t>     Read</a:t>
            </a:r>
            <a:r>
              <a:rPr lang="en-US" sz="2400" i="1" dirty="0"/>
              <a:t/>
            </a:r>
            <a:br>
              <a:rPr lang="en-US" sz="2400" i="1" dirty="0"/>
            </a:br>
            <a:r>
              <a:rPr lang="en-US" sz="2400" i="1" dirty="0"/>
              <a:t>data from cache instead of memory if a Hit</a:t>
            </a:r>
          </a:p>
        </p:txBody>
      </p:sp>
      <p:grpSp>
        <p:nvGrpSpPr>
          <p:cNvPr id="73" name="Group 72"/>
          <p:cNvGrpSpPr/>
          <p:nvPr/>
        </p:nvGrpSpPr>
        <p:grpSpPr>
          <a:xfrm>
            <a:off x="6026469" y="5384587"/>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a:t>Comparator</a:t>
              </a:r>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69"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71"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72"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41</a:t>
            </a:fld>
            <a:endParaRPr lang="en-US"/>
          </a:p>
        </p:txBody>
      </p:sp>
    </p:spTree>
    <p:extLst>
      <p:ext uri="{BB962C8B-B14F-4D97-AF65-F5344CB8AC3E}">
        <p14:creationId xmlns:p14="http://schemas.microsoft.com/office/powerpoint/2010/main" val="3016094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04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5" grpId="0" autoUpdateAnimBg="0"/>
      <p:bldP spid="66" grpId="0" autoUpdateAnimBg="0"/>
      <p:bldP spid="6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0" y="1998130"/>
            <a:ext cx="3052764" cy="3424238"/>
            <a:chOff x="2286000" y="1998130"/>
            <a:chExt cx="3052764" cy="3424238"/>
          </a:xfrm>
        </p:grpSpPr>
        <p:grpSp>
          <p:nvGrpSpPr>
            <p:cNvPr id="18" name="Group 17"/>
            <p:cNvGrpSpPr/>
            <p:nvPr/>
          </p:nvGrpSpPr>
          <p:grpSpPr>
            <a:xfrm>
              <a:off x="2286000" y="1998130"/>
              <a:ext cx="3052764" cy="3424238"/>
              <a:chOff x="2286000" y="1998130"/>
              <a:chExt cx="3052764" cy="3424238"/>
            </a:xfrm>
          </p:grpSpPr>
          <p:grpSp>
            <p:nvGrpSpPr>
              <p:cNvPr id="17" name="Group 16"/>
              <p:cNvGrpSpPr/>
              <p:nvPr/>
            </p:nvGrpSpPr>
            <p:grpSpPr>
              <a:xfrm>
                <a:off x="2286000" y="1998130"/>
                <a:ext cx="3052764" cy="3276600"/>
                <a:chOff x="2286000" y="1998130"/>
                <a:chExt cx="3052764" cy="3276600"/>
              </a:xfrm>
            </p:grpSpPr>
            <p:sp>
              <p:nvSpPr>
                <p:cNvPr id="1618996" name="Line 52"/>
                <p:cNvSpPr>
                  <a:spLocks noChangeShapeType="1"/>
                </p:cNvSpPr>
                <p:nvPr/>
              </p:nvSpPr>
              <p:spPr bwMode="auto">
                <a:xfrm>
                  <a:off x="4953001" y="1998130"/>
                  <a:ext cx="0" cy="381000"/>
                </a:xfrm>
                <a:prstGeom prst="line">
                  <a:avLst/>
                </a:prstGeom>
                <a:noFill/>
                <a:ln w="28575">
                  <a:solidFill>
                    <a:schemeClr val="tx1"/>
                  </a:solidFill>
                  <a:round/>
                  <a:headEnd/>
                  <a:tailEnd/>
                </a:ln>
                <a:effectLst/>
              </p:spPr>
              <p:txBody>
                <a:bodyPr/>
                <a:lstStyle/>
                <a:p>
                  <a:endParaRPr lang="en-US"/>
                </a:p>
              </p:txBody>
            </p:sp>
            <p:grpSp>
              <p:nvGrpSpPr>
                <p:cNvPr id="16" name="Group 15"/>
                <p:cNvGrpSpPr/>
                <p:nvPr/>
              </p:nvGrpSpPr>
              <p:grpSpPr>
                <a:xfrm>
                  <a:off x="2286000" y="2047343"/>
                  <a:ext cx="3052764" cy="3227387"/>
                  <a:chOff x="2286000" y="2047343"/>
                  <a:chExt cx="3052764" cy="3227387"/>
                </a:xfrm>
              </p:grpSpPr>
              <p:sp>
                <p:nvSpPr>
                  <p:cNvPr id="1618993" name="Line 49"/>
                  <p:cNvSpPr>
                    <a:spLocks noChangeShapeType="1"/>
                  </p:cNvSpPr>
                  <p:nvPr/>
                </p:nvSpPr>
                <p:spPr bwMode="auto">
                  <a:xfrm>
                    <a:off x="4800601" y="2150530"/>
                    <a:ext cx="230188" cy="87313"/>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4945064" y="2066393"/>
                    <a:ext cx="393700" cy="338138"/>
                  </a:xfrm>
                  <a:prstGeom prst="rect">
                    <a:avLst/>
                  </a:prstGeom>
                  <a:noFill/>
                  <a:ln w="12700">
                    <a:noFill/>
                    <a:miter lim="800000"/>
                    <a:headEnd/>
                    <a:tailEnd/>
                  </a:ln>
                  <a:effectLst/>
                </p:spPr>
                <p:txBody>
                  <a:bodyPr wrap="none">
                    <a:spAutoFit/>
                  </a:bodyPr>
                  <a:lstStyle/>
                  <a:p>
                    <a:r>
                      <a:rPr lang="en-US" sz="1600" dirty="0"/>
                      <a:t>20</a:t>
                    </a:r>
                  </a:p>
                </p:txBody>
              </p:sp>
              <p:sp>
                <p:nvSpPr>
                  <p:cNvPr id="1618995" name="Text Box 51"/>
                  <p:cNvSpPr txBox="1">
                    <a:spLocks noChangeArrowheads="1"/>
                  </p:cNvSpPr>
                  <p:nvPr/>
                </p:nvSpPr>
                <p:spPr bwMode="auto">
                  <a:xfrm>
                    <a:off x="3429001" y="2047343"/>
                    <a:ext cx="461963" cy="338138"/>
                  </a:xfrm>
                  <a:prstGeom prst="rect">
                    <a:avLst/>
                  </a:prstGeom>
                  <a:noFill/>
                  <a:ln w="12700">
                    <a:noFill/>
                    <a:miter lim="800000"/>
                    <a:headEnd/>
                    <a:tailEnd/>
                  </a:ln>
                  <a:effectLst/>
                </p:spPr>
                <p:txBody>
                  <a:bodyPr wrap="none">
                    <a:spAutoFit/>
                  </a:bodyPr>
                  <a:lstStyle/>
                  <a:p>
                    <a:r>
                      <a:rPr lang="en-US" sz="1600" dirty="0"/>
                      <a:t>Tag</a:t>
                    </a:r>
                  </a:p>
                </p:txBody>
              </p:sp>
              <p:sp>
                <p:nvSpPr>
                  <p:cNvPr id="1618997" name="Line 53"/>
                  <p:cNvSpPr>
                    <a:spLocks noChangeShapeType="1"/>
                  </p:cNvSpPr>
                  <p:nvPr/>
                </p:nvSpPr>
                <p:spPr bwMode="auto">
                  <a:xfrm>
                    <a:off x="2286000" y="2379130"/>
                    <a:ext cx="2667001"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2286000" y="2379130"/>
                    <a:ext cx="0" cy="2895600"/>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2286000" y="5274730"/>
                    <a:ext cx="1143001" cy="0"/>
                  </a:xfrm>
                  <a:prstGeom prst="line">
                    <a:avLst/>
                  </a:prstGeom>
                  <a:noFill/>
                  <a:ln w="28575">
                    <a:solidFill>
                      <a:schemeClr val="tx1"/>
                    </a:solidFill>
                    <a:round/>
                    <a:headEnd/>
                    <a:tailEnd type="triangle" w="med" len="med"/>
                  </a:ln>
                  <a:effectLst/>
                </p:spPr>
                <p:txBody>
                  <a:bodyPr/>
                  <a:lstStyle/>
                  <a:p>
                    <a:endParaRPr lang="en-US"/>
                  </a:p>
                </p:txBody>
              </p:sp>
            </p:grpSp>
          </p:grpSp>
          <p:sp>
            <p:nvSpPr>
              <p:cNvPr id="1619000" name="Freeform 56"/>
              <p:cNvSpPr>
                <a:spLocks/>
              </p:cNvSpPr>
              <p:nvPr/>
            </p:nvSpPr>
            <p:spPr bwMode="auto">
              <a:xfrm>
                <a:off x="3400426" y="5160430"/>
                <a:ext cx="395288" cy="261938"/>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grpSp>
        <p:sp>
          <p:nvSpPr>
            <p:cNvPr id="1619001" name="Freeform 57"/>
            <p:cNvSpPr>
              <a:spLocks noEditPoints="1"/>
            </p:cNvSpPr>
            <p:nvPr/>
          </p:nvSpPr>
          <p:spPr bwMode="auto">
            <a:xfrm>
              <a:off x="3540126" y="5274730"/>
              <a:ext cx="117475" cy="39688"/>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sp>
        <p:nvSpPr>
          <p:cNvPr id="1619035" name="Rectangle 91"/>
          <p:cNvSpPr>
            <a:spLocks noGrp="1" noChangeArrowheads="1"/>
          </p:cNvSpPr>
          <p:nvPr>
            <p:ph type="body" idx="1"/>
          </p:nvPr>
        </p:nvSpPr>
        <p:spPr>
          <a:xfrm>
            <a:off x="1981200" y="1219191"/>
            <a:ext cx="8077200" cy="533400"/>
          </a:xfrm>
          <a:noFill/>
          <a:ln/>
        </p:spPr>
        <p:txBody>
          <a:bodyPr vert="horz" lIns="90488" tIns="44450" rIns="90488" bIns="44450" rtlCol="0">
            <a:normAutofit fontScale="70000" lnSpcReduction="20000"/>
          </a:bodyPr>
          <a:lstStyle/>
          <a:p>
            <a:pPr>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1749425" y="312739"/>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xfrm>
            <a:off x="1981200" y="228600"/>
            <a:ext cx="8229600" cy="884238"/>
          </a:xfrm>
          <a:noFill/>
          <a:ln/>
        </p:spPr>
        <p:txBody>
          <a:bodyPr vert="horz" lIns="90488" tIns="44450" rIns="90488" bIns="44450" rtlCol="0" anchor="ctr">
            <a:normAutofit fontScale="90000"/>
          </a:bodyPr>
          <a:lstStyle/>
          <a:p>
            <a:r>
              <a:rPr lang="en-US" dirty="0" smtClean="0"/>
              <a:t>Multiword-Block Direct-Mapped </a:t>
            </a:r>
            <a:r>
              <a:rPr lang="en-US" dirty="0"/>
              <a:t>Cache</a:t>
            </a:r>
          </a:p>
        </p:txBody>
      </p:sp>
      <p:grpSp>
        <p:nvGrpSpPr>
          <p:cNvPr id="15" name="Group 14"/>
          <p:cNvGrpSpPr/>
          <p:nvPr/>
        </p:nvGrpSpPr>
        <p:grpSpPr>
          <a:xfrm>
            <a:off x="2438400" y="1998132"/>
            <a:ext cx="3760788" cy="1828800"/>
            <a:chOff x="2438400" y="1998132"/>
            <a:chExt cx="3760788" cy="1828800"/>
          </a:xfrm>
        </p:grpSpPr>
        <p:sp>
          <p:nvSpPr>
            <p:cNvPr id="1618953" name="Line 9"/>
            <p:cNvSpPr>
              <a:spLocks noChangeShapeType="1"/>
            </p:cNvSpPr>
            <p:nvPr/>
          </p:nvSpPr>
          <p:spPr bwMode="auto">
            <a:xfrm>
              <a:off x="5867401" y="1998132"/>
              <a:ext cx="0" cy="609600"/>
            </a:xfrm>
            <a:prstGeom prst="line">
              <a:avLst/>
            </a:prstGeom>
            <a:noFill/>
            <a:ln w="28575">
              <a:solidFill>
                <a:schemeClr val="tx1"/>
              </a:solidFill>
              <a:round/>
              <a:headEnd/>
              <a:tailEnd/>
            </a:ln>
            <a:effectLst/>
          </p:spPr>
          <p:txBody>
            <a:bodyPr/>
            <a:lstStyle/>
            <a:p>
              <a:endParaRPr lang="en-US"/>
            </a:p>
          </p:txBody>
        </p:sp>
        <p:grpSp>
          <p:nvGrpSpPr>
            <p:cNvPr id="14" name="Group 13"/>
            <p:cNvGrpSpPr/>
            <p:nvPr/>
          </p:nvGrpSpPr>
          <p:grpSpPr>
            <a:xfrm>
              <a:off x="2438400" y="2074332"/>
              <a:ext cx="3760788" cy="1752600"/>
              <a:chOff x="2438400" y="2074332"/>
              <a:chExt cx="3760788" cy="1752600"/>
            </a:xfrm>
          </p:grpSpPr>
          <p:sp>
            <p:nvSpPr>
              <p:cNvPr id="1618952" name="Text Box 8"/>
              <p:cNvSpPr txBox="1">
                <a:spLocks noChangeArrowheads="1"/>
              </p:cNvSpPr>
              <p:nvPr/>
            </p:nvSpPr>
            <p:spPr bwMode="auto">
              <a:xfrm>
                <a:off x="5029201" y="2275944"/>
                <a:ext cx="638175" cy="338138"/>
              </a:xfrm>
              <a:prstGeom prst="rect">
                <a:avLst/>
              </a:prstGeom>
              <a:noFill/>
              <a:ln w="12700">
                <a:noFill/>
                <a:miter lim="800000"/>
                <a:headEnd/>
                <a:tailEnd/>
              </a:ln>
              <a:effectLst/>
            </p:spPr>
            <p:txBody>
              <a:bodyPr wrap="none">
                <a:spAutoFit/>
              </a:bodyPr>
              <a:lstStyle/>
              <a:p>
                <a:r>
                  <a:rPr lang="en-US" sz="1600" dirty="0"/>
                  <a:t>Index</a:t>
                </a:r>
              </a:p>
            </p:txBody>
          </p:sp>
          <p:sp>
            <p:nvSpPr>
              <p:cNvPr id="1618950" name="Line 6"/>
              <p:cNvSpPr>
                <a:spLocks noChangeShapeType="1"/>
              </p:cNvSpPr>
              <p:nvPr/>
            </p:nvSpPr>
            <p:spPr bwMode="auto">
              <a:xfrm>
                <a:off x="5715001" y="2150532"/>
                <a:ext cx="234950" cy="90488"/>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5900738" y="2074332"/>
                <a:ext cx="298450" cy="338138"/>
              </a:xfrm>
              <a:prstGeom prst="rect">
                <a:avLst/>
              </a:prstGeom>
              <a:noFill/>
              <a:ln w="12700">
                <a:noFill/>
                <a:miter lim="800000"/>
                <a:headEnd/>
                <a:tailEnd/>
              </a:ln>
              <a:effectLst/>
            </p:spPr>
            <p:txBody>
              <a:bodyPr wrap="none">
                <a:spAutoFit/>
              </a:bodyPr>
              <a:lstStyle/>
              <a:p>
                <a:r>
                  <a:rPr lang="en-US" sz="1600" dirty="0"/>
                  <a:t>8</a:t>
                </a:r>
              </a:p>
            </p:txBody>
          </p:sp>
          <p:sp>
            <p:nvSpPr>
              <p:cNvPr id="1618954" name="Line 10"/>
              <p:cNvSpPr>
                <a:spLocks noChangeShapeType="1"/>
              </p:cNvSpPr>
              <p:nvPr/>
            </p:nvSpPr>
            <p:spPr bwMode="auto">
              <a:xfrm>
                <a:off x="2438400" y="2607732"/>
                <a:ext cx="3429001"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2438400" y="2607732"/>
                <a:ext cx="0" cy="1219200"/>
              </a:xfrm>
              <a:prstGeom prst="line">
                <a:avLst/>
              </a:prstGeom>
              <a:noFill/>
              <a:ln w="28575">
                <a:solidFill>
                  <a:schemeClr val="tx1"/>
                </a:solidFill>
                <a:round/>
                <a:headEnd/>
                <a:tailEnd/>
              </a:ln>
              <a:effectLst/>
            </p:spPr>
            <p:txBody>
              <a:bodyPr/>
              <a:lstStyle/>
              <a:p>
                <a:endParaRPr lang="en-US"/>
              </a:p>
            </p:txBody>
          </p:sp>
          <p:sp>
            <p:nvSpPr>
              <p:cNvPr id="1618956" name="Line 12"/>
              <p:cNvSpPr>
                <a:spLocks noChangeShapeType="1"/>
              </p:cNvSpPr>
              <p:nvPr/>
            </p:nvSpPr>
            <p:spPr bwMode="auto">
              <a:xfrm>
                <a:off x="2438400" y="3826932"/>
                <a:ext cx="609600" cy="0"/>
              </a:xfrm>
              <a:prstGeom prst="line">
                <a:avLst/>
              </a:prstGeom>
              <a:noFill/>
              <a:ln w="28575">
                <a:solidFill>
                  <a:schemeClr val="tx1"/>
                </a:solidFill>
                <a:round/>
                <a:headEnd/>
                <a:tailEnd type="triangle" w="med" len="med"/>
              </a:ln>
              <a:effectLst/>
            </p:spPr>
            <p:txBody>
              <a:bodyPr/>
              <a:lstStyle/>
              <a:p>
                <a:endParaRPr lang="en-US"/>
              </a:p>
            </p:txBody>
          </p:sp>
        </p:grpSp>
      </p:grpSp>
      <p:sp>
        <p:nvSpPr>
          <p:cNvPr id="1618958" name="Freeform 14"/>
          <p:cNvSpPr>
            <a:spLocks/>
          </p:cNvSpPr>
          <p:nvPr/>
        </p:nvSpPr>
        <p:spPr bwMode="auto">
          <a:xfrm>
            <a:off x="3048000" y="3750732"/>
            <a:ext cx="6762750" cy="15240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3048000" y="3750732"/>
            <a:ext cx="6781800" cy="15240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3048000" y="3209394"/>
            <a:ext cx="676275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3048000" y="3384019"/>
            <a:ext cx="676275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3048000" y="3557057"/>
            <a:ext cx="676275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3048000" y="4079345"/>
            <a:ext cx="676275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3048000" y="4253970"/>
            <a:ext cx="676275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3048000" y="4428595"/>
            <a:ext cx="676275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3048000" y="4603220"/>
            <a:ext cx="676275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6629400" y="2641069"/>
            <a:ext cx="525463" cy="307975"/>
          </a:xfrm>
          <a:prstGeom prst="rect">
            <a:avLst/>
          </a:prstGeom>
          <a:noFill/>
          <a:ln w="12700">
            <a:noFill/>
            <a:miter lim="800000"/>
            <a:headEnd/>
            <a:tailEnd/>
          </a:ln>
          <a:effectLst/>
        </p:spPr>
        <p:txBody>
          <a:bodyPr wrap="none">
            <a:spAutoFit/>
          </a:bodyPr>
          <a:lstStyle/>
          <a:p>
            <a:r>
              <a:rPr lang="en-US" sz="1400" dirty="0"/>
              <a:t>Data</a:t>
            </a:r>
          </a:p>
        </p:txBody>
      </p:sp>
      <p:sp>
        <p:nvSpPr>
          <p:cNvPr id="1618968" name="Text Box 24"/>
          <p:cNvSpPr txBox="1">
            <a:spLocks noChangeArrowheads="1"/>
          </p:cNvSpPr>
          <p:nvPr/>
        </p:nvSpPr>
        <p:spPr bwMode="auto">
          <a:xfrm>
            <a:off x="2438400" y="2760132"/>
            <a:ext cx="584200" cy="307975"/>
          </a:xfrm>
          <a:prstGeom prst="rect">
            <a:avLst/>
          </a:prstGeom>
          <a:noFill/>
          <a:ln w="12700">
            <a:noFill/>
            <a:miter lim="800000"/>
            <a:headEnd/>
            <a:tailEnd/>
          </a:ln>
          <a:effectLst/>
        </p:spPr>
        <p:txBody>
          <a:bodyPr wrap="none">
            <a:spAutoFit/>
          </a:bodyPr>
          <a:lstStyle/>
          <a:p>
            <a:r>
              <a:rPr lang="en-US" sz="1400"/>
              <a:t>Index</a:t>
            </a:r>
          </a:p>
        </p:txBody>
      </p:sp>
      <p:sp>
        <p:nvSpPr>
          <p:cNvPr id="1618969" name="Text Box 25"/>
          <p:cNvSpPr txBox="1">
            <a:spLocks noChangeArrowheads="1"/>
          </p:cNvSpPr>
          <p:nvPr/>
        </p:nvSpPr>
        <p:spPr bwMode="auto">
          <a:xfrm>
            <a:off x="3429000" y="2760132"/>
            <a:ext cx="430213" cy="307975"/>
          </a:xfrm>
          <a:prstGeom prst="rect">
            <a:avLst/>
          </a:prstGeom>
          <a:noFill/>
          <a:ln w="12700">
            <a:noFill/>
            <a:miter lim="800000"/>
            <a:headEnd/>
            <a:tailEnd/>
          </a:ln>
          <a:effectLst/>
        </p:spPr>
        <p:txBody>
          <a:bodyPr wrap="none">
            <a:spAutoFit/>
          </a:bodyPr>
          <a:lstStyle/>
          <a:p>
            <a:r>
              <a:rPr lang="en-US" sz="1400"/>
              <a:t>Tag</a:t>
            </a:r>
          </a:p>
        </p:txBody>
      </p:sp>
      <p:sp>
        <p:nvSpPr>
          <p:cNvPr id="1618970" name="Text Box 26"/>
          <p:cNvSpPr txBox="1">
            <a:spLocks noChangeArrowheads="1"/>
          </p:cNvSpPr>
          <p:nvPr/>
        </p:nvSpPr>
        <p:spPr bwMode="auto">
          <a:xfrm>
            <a:off x="2895600" y="2760132"/>
            <a:ext cx="541338" cy="307975"/>
          </a:xfrm>
          <a:prstGeom prst="rect">
            <a:avLst/>
          </a:prstGeom>
          <a:noFill/>
          <a:ln w="12700">
            <a:noFill/>
            <a:miter lim="800000"/>
            <a:headEnd/>
            <a:tailEnd/>
          </a:ln>
          <a:effectLst/>
        </p:spPr>
        <p:txBody>
          <a:bodyPr wrap="none">
            <a:spAutoFit/>
          </a:bodyPr>
          <a:lstStyle/>
          <a:p>
            <a:r>
              <a:rPr lang="en-US" sz="1400"/>
              <a:t>Valid</a:t>
            </a:r>
          </a:p>
        </p:txBody>
      </p:sp>
      <p:sp>
        <p:nvSpPr>
          <p:cNvPr id="1618971" name="Text Box 27"/>
          <p:cNvSpPr txBox="1">
            <a:spLocks noChangeArrowheads="1"/>
          </p:cNvSpPr>
          <p:nvPr/>
        </p:nvSpPr>
        <p:spPr bwMode="auto">
          <a:xfrm>
            <a:off x="2598738" y="2988732"/>
            <a:ext cx="436563" cy="1906588"/>
          </a:xfrm>
          <a:prstGeom prst="rect">
            <a:avLst/>
          </a:prstGeom>
          <a:noFill/>
          <a:ln w="12700">
            <a:noFill/>
            <a:miter lim="800000"/>
            <a:headEnd/>
            <a:tailEnd/>
          </a:ln>
          <a:effectLst/>
        </p:spPr>
        <p:txBody>
          <a:bodyPr wrap="none">
            <a:spAutoFit/>
          </a:bodyPr>
          <a:lstStyle/>
          <a:p>
            <a:pPr algn="r">
              <a:lnSpc>
                <a:spcPct val="110000"/>
              </a:lnSpc>
            </a:pPr>
            <a:r>
              <a:rPr lang="en-US" sz="1200" dirty="0"/>
              <a:t>0</a:t>
            </a:r>
          </a:p>
          <a:p>
            <a:pPr algn="r">
              <a:lnSpc>
                <a:spcPct val="110000"/>
              </a:lnSpc>
            </a:pPr>
            <a:r>
              <a:rPr lang="en-US" sz="1200" dirty="0"/>
              <a:t>1</a:t>
            </a:r>
          </a:p>
          <a:p>
            <a:pPr algn="r">
              <a:lnSpc>
                <a:spcPct val="110000"/>
              </a:lnSpc>
            </a:pPr>
            <a:r>
              <a:rPr lang="en-US" sz="1200" dirty="0"/>
              <a:t>2</a:t>
            </a:r>
          </a:p>
          <a:p>
            <a:pPr algn="r">
              <a:lnSpc>
                <a:spcPct val="110000"/>
              </a:lnSpc>
            </a:pPr>
            <a:r>
              <a:rPr lang="en-US" sz="1200" dirty="0"/>
              <a:t>.</a:t>
            </a:r>
          </a:p>
          <a:p>
            <a:pPr algn="r">
              <a:lnSpc>
                <a:spcPct val="110000"/>
              </a:lnSpc>
            </a:pPr>
            <a:r>
              <a:rPr lang="en-US" sz="1200" dirty="0"/>
              <a:t>.</a:t>
            </a:r>
          </a:p>
          <a:p>
            <a:pPr algn="r">
              <a:lnSpc>
                <a:spcPct val="110000"/>
              </a:lnSpc>
            </a:pPr>
            <a:r>
              <a:rPr lang="en-US" sz="1200" dirty="0"/>
              <a:t>.</a:t>
            </a:r>
          </a:p>
          <a:p>
            <a:pPr algn="r">
              <a:lnSpc>
                <a:spcPct val="110000"/>
              </a:lnSpc>
            </a:pPr>
            <a:r>
              <a:rPr lang="en-US" sz="1200" dirty="0"/>
              <a:t>253</a:t>
            </a:r>
          </a:p>
          <a:p>
            <a:pPr algn="r">
              <a:lnSpc>
                <a:spcPct val="110000"/>
              </a:lnSpc>
            </a:pPr>
            <a:r>
              <a:rPr lang="en-US" sz="1200" dirty="0"/>
              <a:t>254</a:t>
            </a:r>
          </a:p>
          <a:p>
            <a:pPr algn="r">
              <a:lnSpc>
                <a:spcPct val="110000"/>
              </a:lnSpc>
            </a:pPr>
            <a:r>
              <a:rPr lang="en-US" sz="1200" dirty="0"/>
              <a:t>255</a:t>
            </a:r>
          </a:p>
        </p:txBody>
      </p:sp>
      <p:sp>
        <p:nvSpPr>
          <p:cNvPr id="1618972" name="Rectangle 28"/>
          <p:cNvSpPr>
            <a:spLocks noChangeArrowheads="1"/>
          </p:cNvSpPr>
          <p:nvPr/>
        </p:nvSpPr>
        <p:spPr bwMode="auto">
          <a:xfrm>
            <a:off x="3048000" y="3064932"/>
            <a:ext cx="6781800" cy="1752601"/>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6934200" y="3064932"/>
            <a:ext cx="1588" cy="175577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8382000" y="3064932"/>
            <a:ext cx="1588" cy="175577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5486400" y="3064932"/>
            <a:ext cx="1588" cy="175577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4038600" y="3064932"/>
            <a:ext cx="0" cy="1752601"/>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3200400" y="3064932"/>
            <a:ext cx="1588" cy="175577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4038600" y="2912532"/>
            <a:ext cx="5791200" cy="0"/>
          </a:xfrm>
          <a:prstGeom prst="line">
            <a:avLst/>
          </a:prstGeom>
          <a:noFill/>
          <a:ln w="12700">
            <a:solidFill>
              <a:schemeClr val="tx1"/>
            </a:solidFill>
            <a:round/>
            <a:headEnd type="triangle" w="med" len="med"/>
            <a:tailEnd type="triangle" w="med" len="med"/>
          </a:ln>
          <a:effectLst/>
        </p:spPr>
        <p:txBody>
          <a:bodyPr/>
          <a:lstStyle/>
          <a:p>
            <a:endParaRPr lang="en-US"/>
          </a:p>
        </p:txBody>
      </p:sp>
      <p:grpSp>
        <p:nvGrpSpPr>
          <p:cNvPr id="5" name="Group 35"/>
          <p:cNvGrpSpPr>
            <a:grpSpLocks/>
          </p:cNvGrpSpPr>
          <p:nvPr/>
        </p:nvGrpSpPr>
        <p:grpSpPr bwMode="auto">
          <a:xfrm>
            <a:off x="4114800" y="1388531"/>
            <a:ext cx="4038600" cy="633413"/>
            <a:chOff x="1632" y="864"/>
            <a:chExt cx="2544"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t>31 30   . . .                 13 12  11    . . .    4  3  2  1  0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864" cy="213"/>
            </a:xfrm>
            <a:prstGeom prst="rect">
              <a:avLst/>
            </a:prstGeom>
            <a:noFill/>
            <a:ln w="12700">
              <a:noFill/>
              <a:miter lim="800000"/>
              <a:headEnd/>
              <a:tailEnd/>
            </a:ln>
            <a:effectLst/>
          </p:spPr>
          <p:txBody>
            <a:bodyPr wrap="square">
              <a:spAutoFit/>
            </a:bodyPr>
            <a:lstStyle/>
            <a:p>
              <a:r>
                <a:rPr lang="en-US" sz="1600" dirty="0"/>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3505201" y="3826930"/>
            <a:ext cx="685801" cy="1371600"/>
            <a:chOff x="1229" y="2400"/>
            <a:chExt cx="432"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413" y="3040"/>
              <a:ext cx="248" cy="213"/>
            </a:xfrm>
            <a:prstGeom prst="rect">
              <a:avLst/>
            </a:prstGeom>
            <a:noFill/>
            <a:ln w="12700">
              <a:noFill/>
              <a:miter lim="800000"/>
              <a:headEnd/>
              <a:tailEnd/>
            </a:ln>
            <a:effectLst/>
          </p:spPr>
          <p:txBody>
            <a:bodyPr wrap="none">
              <a:spAutoFit/>
            </a:bodyPr>
            <a:lstStyle/>
            <a:p>
              <a:r>
                <a:rPr lang="en-US" sz="1600" dirty="0"/>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9" name="Group 58"/>
          <p:cNvGrpSpPr>
            <a:grpSpLocks/>
          </p:cNvGrpSpPr>
          <p:nvPr/>
        </p:nvGrpSpPr>
        <p:grpSpPr bwMode="auto">
          <a:xfrm>
            <a:off x="1828801"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sp>
        <p:nvSpPr>
          <p:cNvPr id="1619036" name="Rectangle 92"/>
          <p:cNvSpPr>
            <a:spLocks noChangeArrowheads="1"/>
          </p:cNvSpPr>
          <p:nvPr/>
        </p:nvSpPr>
        <p:spPr bwMode="auto">
          <a:xfrm>
            <a:off x="2057400" y="6096000"/>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pPr>
            <a:r>
              <a:rPr lang="en-US" sz="2400" i="1" dirty="0"/>
              <a:t>What kind of locality are we taking advantage of?</a:t>
            </a:r>
          </a:p>
        </p:txBody>
      </p:sp>
      <p:grpSp>
        <p:nvGrpSpPr>
          <p:cNvPr id="20" name="Group 19"/>
          <p:cNvGrpSpPr/>
          <p:nvPr/>
        </p:nvGrpSpPr>
        <p:grpSpPr>
          <a:xfrm>
            <a:off x="4648200" y="1540930"/>
            <a:ext cx="5753100" cy="4757738"/>
            <a:chOff x="4648200" y="1540930"/>
            <a:chExt cx="5753100" cy="4757738"/>
          </a:xfrm>
        </p:grpSpPr>
        <p:sp>
          <p:nvSpPr>
            <p:cNvPr id="96" name="Text Box 7"/>
            <p:cNvSpPr txBox="1">
              <a:spLocks noChangeArrowheads="1"/>
            </p:cNvSpPr>
            <p:nvPr/>
          </p:nvSpPr>
          <p:spPr bwMode="auto">
            <a:xfrm>
              <a:off x="6934201" y="1980669"/>
              <a:ext cx="288925" cy="338138"/>
            </a:xfrm>
            <a:prstGeom prst="rect">
              <a:avLst/>
            </a:prstGeom>
            <a:noFill/>
            <a:ln w="12700">
              <a:noFill/>
              <a:miter lim="800000"/>
              <a:headEnd/>
              <a:tailEnd/>
            </a:ln>
            <a:effectLst/>
          </p:spPr>
          <p:txBody>
            <a:bodyPr wrap="none">
              <a:spAutoFit/>
            </a:bodyPr>
            <a:lstStyle/>
            <a:p>
              <a:r>
                <a:rPr lang="en-US" sz="1600" dirty="0"/>
                <a:t>2</a:t>
              </a:r>
            </a:p>
          </p:txBody>
        </p:sp>
        <p:grpSp>
          <p:nvGrpSpPr>
            <p:cNvPr id="10" name="Group 66"/>
            <p:cNvGrpSpPr>
              <a:grpSpLocks/>
            </p:cNvGrpSpPr>
            <p:nvPr/>
          </p:nvGrpSpPr>
          <p:grpSpPr bwMode="auto">
            <a:xfrm>
              <a:off x="4648200" y="1540930"/>
              <a:ext cx="5753100" cy="4757738"/>
              <a:chOff x="1968" y="960"/>
              <a:chExt cx="3624"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60" cy="213"/>
              </a:xfrm>
              <a:prstGeom prst="rect">
                <a:avLst/>
              </a:prstGeom>
              <a:noFill/>
              <a:ln w="12700">
                <a:noFill/>
                <a:miter lim="800000"/>
                <a:headEnd/>
                <a:tailEnd/>
              </a:ln>
              <a:effectLst/>
            </p:spPr>
            <p:txBody>
              <a:bodyPr wrap="none">
                <a:spAutoFit/>
              </a:bodyPr>
              <a:lstStyle/>
              <a:p>
                <a:r>
                  <a:rPr lang="en-US" sz="1600"/>
                  <a:t>Data</a:t>
                </a:r>
              </a:p>
            </p:txBody>
          </p:sp>
          <p:sp>
            <p:nvSpPr>
              <p:cNvPr id="1619013" name="Text Box 69"/>
              <p:cNvSpPr txBox="1">
                <a:spLocks noChangeArrowheads="1"/>
              </p:cNvSpPr>
              <p:nvPr/>
            </p:nvSpPr>
            <p:spPr bwMode="auto">
              <a:xfrm>
                <a:off x="3984" y="3744"/>
                <a:ext cx="248" cy="213"/>
              </a:xfrm>
              <a:prstGeom prst="rect">
                <a:avLst/>
              </a:prstGeom>
              <a:noFill/>
              <a:ln w="12700">
                <a:noFill/>
                <a:miter lim="800000"/>
                <a:headEnd/>
                <a:tailEnd/>
              </a:ln>
              <a:effectLst/>
            </p:spPr>
            <p:txBody>
              <a:bodyPr wrap="none">
                <a:spAutoFit/>
              </a:bodyPr>
              <a:lstStyle/>
              <a:p>
                <a:r>
                  <a:rPr lang="en-US" sz="1600" dirty="0"/>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t>Word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cxnSp>
          <p:nvCxnSpPr>
            <p:cNvPr id="12" name="Straight Connector 11"/>
            <p:cNvCxnSpPr/>
            <p:nvPr/>
          </p:nvCxnSpPr>
          <p:spPr>
            <a:xfrm>
              <a:off x="6858000" y="2209800"/>
              <a:ext cx="15240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dirty="0"/>
          </a:p>
        </p:txBody>
      </p:sp>
      <p:sp>
        <p:nvSpPr>
          <p:cNvPr id="9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99"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42</a:t>
            </a:fld>
            <a:endParaRPr lang="en-US" dirty="0"/>
          </a:p>
        </p:txBody>
      </p:sp>
    </p:spTree>
    <p:extLst>
      <p:ext uri="{BB962C8B-B14F-4D97-AF65-F5344CB8AC3E}">
        <p14:creationId xmlns:p14="http://schemas.microsoft.com/office/powerpoint/2010/main" val="120748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Cache Organizations</a:t>
            </a:r>
            <a:endParaRPr lang="en-US" dirty="0"/>
          </a:p>
        </p:txBody>
      </p:sp>
      <p:sp>
        <p:nvSpPr>
          <p:cNvPr id="3" name="Content Placeholder 2"/>
          <p:cNvSpPr>
            <a:spLocks noGrp="1"/>
          </p:cNvSpPr>
          <p:nvPr>
            <p:ph idx="1"/>
          </p:nvPr>
        </p:nvSpPr>
        <p:spPr>
          <a:xfrm>
            <a:off x="914400" y="1600200"/>
            <a:ext cx="9296400" cy="4800600"/>
          </a:xfrm>
        </p:spPr>
        <p:txBody>
          <a:bodyPr>
            <a:normAutofit fontScale="92500" lnSpcReduction="20000"/>
          </a:bodyPr>
          <a:lstStyle/>
          <a:p>
            <a:r>
              <a:rPr lang="en-US" dirty="0" smtClean="0"/>
              <a:t>“</a:t>
            </a:r>
            <a:r>
              <a:rPr lang="en-US" dirty="0" smtClean="0">
                <a:solidFill>
                  <a:srgbClr val="0000FF"/>
                </a:solidFill>
              </a:rPr>
              <a:t>Fully Associative</a:t>
            </a:r>
            <a:r>
              <a:rPr lang="en-US" dirty="0" smtClean="0"/>
              <a:t>”: Block can go anywhere</a:t>
            </a:r>
          </a:p>
          <a:p>
            <a:pPr lvl="1"/>
            <a:r>
              <a:rPr lang="en-US" dirty="0" smtClean="0"/>
              <a:t>First design in lecture</a:t>
            </a:r>
          </a:p>
          <a:p>
            <a:pPr lvl="1"/>
            <a:r>
              <a:rPr lang="en-US" dirty="0" smtClean="0"/>
              <a:t>Note: No Index field, but one comparator/block</a:t>
            </a:r>
          </a:p>
          <a:p>
            <a:r>
              <a:rPr lang="en-US" dirty="0"/>
              <a:t>“</a:t>
            </a:r>
            <a:r>
              <a:rPr lang="en-US" dirty="0">
                <a:solidFill>
                  <a:srgbClr val="0000FF"/>
                </a:solidFill>
              </a:rPr>
              <a:t>Direct Mapped</a:t>
            </a:r>
            <a:r>
              <a:rPr lang="en-US" dirty="0"/>
              <a:t>”: Block goes one place </a:t>
            </a:r>
          </a:p>
          <a:p>
            <a:pPr lvl="1"/>
            <a:r>
              <a:rPr lang="en-US" dirty="0"/>
              <a:t>Note: Only 1 comparator</a:t>
            </a:r>
          </a:p>
          <a:p>
            <a:pPr lvl="1"/>
            <a:r>
              <a:rPr lang="en-US" dirty="0"/>
              <a:t>Number of sets = number blocks</a:t>
            </a:r>
          </a:p>
          <a:p>
            <a:r>
              <a:rPr lang="en-US" dirty="0" smtClean="0"/>
              <a:t>“</a:t>
            </a:r>
            <a:r>
              <a:rPr lang="en-US" dirty="0">
                <a:solidFill>
                  <a:srgbClr val="0000FF"/>
                </a:solidFill>
              </a:rPr>
              <a:t>N-way Set Associative</a:t>
            </a:r>
            <a:r>
              <a:rPr lang="en-US" dirty="0"/>
              <a:t>”: N places for a block</a:t>
            </a:r>
          </a:p>
          <a:p>
            <a:pPr lvl="1"/>
            <a:r>
              <a:rPr lang="en-US" dirty="0"/>
              <a:t>Number of sets = number of blocks / </a:t>
            </a:r>
            <a:r>
              <a:rPr lang="en-US" dirty="0" smtClean="0"/>
              <a:t>N</a:t>
            </a:r>
          </a:p>
          <a:p>
            <a:pPr lvl="1"/>
            <a:r>
              <a:rPr lang="en-US" dirty="0" smtClean="0"/>
              <a:t>N comparators</a:t>
            </a:r>
            <a:endParaRPr lang="en-US" dirty="0"/>
          </a:p>
          <a:p>
            <a:pPr lvl="1"/>
            <a:r>
              <a:rPr lang="en-US" b="1" i="1" dirty="0"/>
              <a:t>Fully Associative: N = number of blocks</a:t>
            </a:r>
          </a:p>
          <a:p>
            <a:pPr lvl="1"/>
            <a:r>
              <a:rPr lang="en-US" b="1" i="1" dirty="0"/>
              <a:t>Direct Mapped: N = </a:t>
            </a:r>
            <a:r>
              <a:rPr lang="en-US" b="1" i="1" dirty="0" smtClean="0"/>
              <a:t>1</a:t>
            </a:r>
            <a:endParaRPr lang="en-US" b="1" i="1" dirty="0"/>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43</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7472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a:t>Range of </a:t>
            </a:r>
            <a:r>
              <a:rPr lang="en-US" dirty="0" smtClean="0"/>
              <a:t>Set-Associative </a:t>
            </a:r>
            <a:r>
              <a:rPr lang="en-US" dirty="0"/>
              <a:t>Caches</a:t>
            </a:r>
          </a:p>
        </p:txBody>
      </p:sp>
      <p:sp>
        <p:nvSpPr>
          <p:cNvPr id="1694723" name="Rectangle 3"/>
          <p:cNvSpPr>
            <a:spLocks noGrp="1" noChangeArrowheads="1"/>
          </p:cNvSpPr>
          <p:nvPr>
            <p:ph type="body" idx="1"/>
          </p:nvPr>
        </p:nvSpPr>
        <p:spPr>
          <a:xfrm>
            <a:off x="609600" y="1683368"/>
            <a:ext cx="10972800" cy="2231701"/>
          </a:xfrm>
        </p:spPr>
        <p:txBody>
          <a:bodyPr rtlCol="0">
            <a:normAutofit fontScale="92500" lnSpcReduction="10000"/>
          </a:bodyPr>
          <a:lstStyle/>
          <a:p>
            <a:pPr>
              <a:defRPr/>
            </a:pPr>
            <a:r>
              <a:rPr lang="en-US" dirty="0">
                <a:ea typeface="+mn-ea"/>
                <a:cs typeface="+mn-cs"/>
              </a:rPr>
              <a:t>For a </a:t>
            </a:r>
            <a:r>
              <a:rPr lang="en-US" dirty="0" smtClean="0">
                <a:ea typeface="+mn-ea"/>
                <a:cs typeface="+mn-cs"/>
              </a:rPr>
              <a:t>fixed-size </a:t>
            </a:r>
            <a:r>
              <a:rPr lang="en-US" dirty="0">
                <a:ea typeface="+mn-ea"/>
                <a:cs typeface="+mn-cs"/>
              </a:rPr>
              <a:t>cache</a:t>
            </a:r>
            <a:r>
              <a:rPr lang="en-US" dirty="0" smtClean="0">
                <a:ea typeface="+mn-ea"/>
                <a:cs typeface="+mn-cs"/>
              </a:rPr>
              <a:t>, and a given block size, </a:t>
            </a:r>
            <a:r>
              <a:rPr lang="en-US" dirty="0">
                <a:ea typeface="+mn-ea"/>
                <a:cs typeface="+mn-cs"/>
              </a:rPr>
              <a:t>each increase by a factor of</a:t>
            </a:r>
            <a:r>
              <a:rPr lang="en-US" dirty="0" smtClean="0">
                <a:ea typeface="+mn-ea"/>
                <a:cs typeface="+mn-cs"/>
              </a:rPr>
              <a:t> two in </a:t>
            </a:r>
            <a:r>
              <a:rPr lang="en-US" dirty="0">
                <a:ea typeface="+mn-ea"/>
                <a:cs typeface="+mn-cs"/>
              </a:rPr>
              <a:t>associativity doubles the number of blocks per set (i.e., the number </a:t>
            </a:r>
            <a:r>
              <a:rPr lang="en-US" dirty="0" smtClean="0">
                <a:ea typeface="+mn-ea"/>
                <a:cs typeface="+mn-cs"/>
              </a:rPr>
              <a:t>of “ways”) </a:t>
            </a:r>
            <a:r>
              <a:rPr lang="en-US" dirty="0">
                <a:ea typeface="+mn-ea"/>
                <a:cs typeface="+mn-cs"/>
              </a:rPr>
              <a:t>and halves the number of sets –</a:t>
            </a:r>
            <a:r>
              <a:rPr lang="en-US" dirty="0" smtClean="0">
                <a:ea typeface="+mn-ea"/>
                <a:cs typeface="+mn-cs"/>
              </a:rPr>
              <a:t> </a:t>
            </a:r>
          </a:p>
          <a:p>
            <a:pPr lvl="1">
              <a:buFont typeface="Arial"/>
              <a:buChar char="•"/>
              <a:defRPr/>
            </a:pPr>
            <a:r>
              <a:rPr lang="en-US" dirty="0"/>
              <a:t>D</a:t>
            </a:r>
            <a:r>
              <a:rPr lang="en-US" dirty="0" smtClean="0">
                <a:ea typeface="+mn-ea"/>
                <a:cs typeface="+mn-cs"/>
              </a:rPr>
              <a:t>ecreases </a:t>
            </a:r>
            <a:r>
              <a:rPr lang="en-US" dirty="0">
                <a:ea typeface="+mn-ea"/>
                <a:cs typeface="+mn-cs"/>
              </a:rPr>
              <a:t>the size of the index by 1 bit and</a:t>
            </a:r>
            <a:r>
              <a:rPr lang="en-US" dirty="0" smtClean="0">
                <a:ea typeface="+mn-ea"/>
                <a:cs typeface="+mn-cs"/>
              </a:rPr>
              <a:t> </a:t>
            </a:r>
            <a:br>
              <a:rPr lang="en-US" dirty="0" smtClean="0">
                <a:ea typeface="+mn-ea"/>
                <a:cs typeface="+mn-cs"/>
              </a:rPr>
            </a:br>
            <a:r>
              <a:rPr lang="en-US" dirty="0" smtClean="0">
                <a:ea typeface="+mn-ea"/>
                <a:cs typeface="+mn-cs"/>
              </a:rPr>
              <a:t>increases </a:t>
            </a:r>
            <a:r>
              <a:rPr lang="en-US" dirty="0">
                <a:ea typeface="+mn-ea"/>
                <a:cs typeface="+mn-cs"/>
              </a:rPr>
              <a:t>the size of the tag by 1 bit</a:t>
            </a:r>
          </a:p>
        </p:txBody>
      </p:sp>
      <p:sp>
        <p:nvSpPr>
          <p:cNvPr id="19" name="Rectangle 4"/>
          <p:cNvSpPr>
            <a:spLocks noChangeArrowheads="1"/>
          </p:cNvSpPr>
          <p:nvPr/>
        </p:nvSpPr>
        <p:spPr bwMode="auto">
          <a:xfrm>
            <a:off x="2372695" y="4749172"/>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20" name="Line 5"/>
          <p:cNvSpPr>
            <a:spLocks noChangeShapeType="1"/>
          </p:cNvSpPr>
          <p:nvPr/>
        </p:nvSpPr>
        <p:spPr bwMode="auto">
          <a:xfrm>
            <a:off x="7474920" y="474917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2" name="Text Box 8"/>
          <p:cNvSpPr txBox="1">
            <a:spLocks noChangeArrowheads="1"/>
          </p:cNvSpPr>
          <p:nvPr/>
        </p:nvSpPr>
        <p:spPr bwMode="auto">
          <a:xfrm>
            <a:off x="7719920" y="4855201"/>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 offset</a:t>
            </a:r>
          </a:p>
        </p:txBody>
      </p:sp>
      <p:sp>
        <p:nvSpPr>
          <p:cNvPr id="23" name="Text Box 10"/>
          <p:cNvSpPr txBox="1">
            <a:spLocks noChangeArrowheads="1"/>
          </p:cNvSpPr>
          <p:nvPr/>
        </p:nvSpPr>
        <p:spPr bwMode="auto">
          <a:xfrm>
            <a:off x="6600205" y="4858488"/>
            <a:ext cx="867395"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Index</a:t>
            </a:r>
          </a:p>
        </p:txBody>
      </p:sp>
      <p:sp>
        <p:nvSpPr>
          <p:cNvPr id="24" name="Text Box 11"/>
          <p:cNvSpPr txBox="1">
            <a:spLocks noChangeArrowheads="1"/>
          </p:cNvSpPr>
          <p:nvPr/>
        </p:nvSpPr>
        <p:spPr bwMode="auto">
          <a:xfrm>
            <a:off x="4062832" y="4872757"/>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nvGrpSpPr>
          <p:cNvPr id="33" name="Group 32"/>
          <p:cNvGrpSpPr/>
          <p:nvPr/>
        </p:nvGrpSpPr>
        <p:grpSpPr>
          <a:xfrm>
            <a:off x="4252769" y="4030528"/>
            <a:ext cx="4094390" cy="1441603"/>
            <a:chOff x="2728769" y="3663198"/>
            <a:chExt cx="4094390" cy="1441603"/>
          </a:xfrm>
        </p:grpSpPr>
        <p:sp>
          <p:nvSpPr>
            <p:cNvPr id="21" name="Line 6"/>
            <p:cNvSpPr>
              <a:spLocks noChangeShapeType="1"/>
            </p:cNvSpPr>
            <p:nvPr/>
          </p:nvSpPr>
          <p:spPr bwMode="auto">
            <a:xfrm>
              <a:off x="4523477" y="4381842"/>
              <a:ext cx="0" cy="722959"/>
            </a:xfrm>
            <a:prstGeom prst="line">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sz="2800"/>
            </a:p>
          </p:txBody>
        </p:sp>
        <p:sp>
          <p:nvSpPr>
            <p:cNvPr id="28" name="TextBox 27"/>
            <p:cNvSpPr txBox="1"/>
            <p:nvPr/>
          </p:nvSpPr>
          <p:spPr>
            <a:xfrm>
              <a:off x="2728769" y="3663198"/>
              <a:ext cx="4094390" cy="461665"/>
            </a:xfrm>
            <a:prstGeom prst="rect">
              <a:avLst/>
            </a:prstGeom>
            <a:noFill/>
          </p:spPr>
          <p:txBody>
            <a:bodyPr wrap="none" rtlCol="0">
              <a:spAutoFit/>
            </a:bodyPr>
            <a:lstStyle/>
            <a:p>
              <a:r>
                <a:rPr lang="en-US" sz="2400" dirty="0"/>
                <a:t>More Associativity (more ways)</a:t>
              </a:r>
            </a:p>
          </p:txBody>
        </p:sp>
        <p:cxnSp>
          <p:nvCxnSpPr>
            <p:cNvPr id="30" name="Straight Arrow Connector 29"/>
            <p:cNvCxnSpPr/>
            <p:nvPr/>
          </p:nvCxnSpPr>
          <p:spPr>
            <a:xfrm rot="10800000" flipH="1">
              <a:off x="3841267" y="4219500"/>
              <a:ext cx="1343394" cy="1588"/>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2743200" y="5715000"/>
            <a:ext cx="6380072" cy="523220"/>
          </a:xfrm>
          <a:prstGeom prst="rect">
            <a:avLst/>
          </a:prstGeom>
          <a:noFill/>
        </p:spPr>
        <p:txBody>
          <a:bodyPr wrap="none" rtlCol="0">
            <a:spAutoFit/>
          </a:bodyPr>
          <a:lstStyle/>
          <a:p>
            <a:r>
              <a:rPr lang="en-US" sz="2800" dirty="0"/>
              <a:t>What if we can also change the block size?</a:t>
            </a:r>
          </a:p>
        </p:txBody>
      </p:sp>
      <p:sp>
        <p:nvSpPr>
          <p:cNvPr id="1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44</a:t>
            </a:fld>
            <a:endParaRPr lang="en-US"/>
          </a:p>
        </p:txBody>
      </p:sp>
    </p:spTree>
    <p:extLst>
      <p:ext uri="{BB962C8B-B14F-4D97-AF65-F5344CB8AC3E}">
        <p14:creationId xmlns:p14="http://schemas.microsoft.com/office/powerpoint/2010/main" val="1299981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478E-6 2.14451E-6 L 0.04602 2.14451E-6 " pathEditMode="relative" ptsTypes="AA">
                                      <p:cBhvr>
                                        <p:cTn id="6"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Alternatives in an 8 Block Cache</a:t>
            </a:r>
            <a:endParaRPr lang="en-US" dirty="0"/>
          </a:p>
        </p:txBody>
      </p:sp>
      <p:sp>
        <p:nvSpPr>
          <p:cNvPr id="3" name="Content Placeholder 2"/>
          <p:cNvSpPr>
            <a:spLocks noGrp="1"/>
          </p:cNvSpPr>
          <p:nvPr>
            <p:ph idx="1"/>
          </p:nvPr>
        </p:nvSpPr>
        <p:spPr>
          <a:xfrm>
            <a:off x="609600" y="1371600"/>
            <a:ext cx="10972800" cy="1752598"/>
          </a:xfrm>
        </p:spPr>
        <p:txBody>
          <a:bodyPr>
            <a:normAutofit fontScale="85000" lnSpcReduction="20000"/>
          </a:bodyPr>
          <a:lstStyle/>
          <a:p>
            <a:r>
              <a:rPr lang="en-US" dirty="0" smtClean="0"/>
              <a:t>Direct Mapped: 8 blocks, 1 way, 1 tag comparator, 8 sets</a:t>
            </a:r>
          </a:p>
          <a:p>
            <a:r>
              <a:rPr lang="en-US" dirty="0" smtClean="0"/>
              <a:t>Fully Associative: 8 blocks, 8 ways, 8 tag comparators, 1 set</a:t>
            </a:r>
          </a:p>
          <a:p>
            <a:r>
              <a:rPr lang="en-US" dirty="0" smtClean="0"/>
              <a:t>2 Way Set Associative: 8 blocks, 2 ways, 2 tag comparators, 4 sets</a:t>
            </a:r>
          </a:p>
          <a:p>
            <a:r>
              <a:rPr lang="en-US" dirty="0" smtClean="0"/>
              <a:t>4 Way Set Associative: 8 blocks, 4 ways, 4 tag comparators, 2 sets</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45</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7" name="Slide Number Placeholder 5"/>
          <p:cNvSpPr txBox="1">
            <a:spLocks/>
          </p:cNvSpPr>
          <p:nvPr/>
        </p:nvSpPr>
        <p:spPr>
          <a:xfrm>
            <a:off x="9448800" y="635635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6EB164-76BF-0C4E-94FE-0A06D5F11FBE}" type="slidenum">
              <a:rPr lang="en-US" smtClean="0"/>
              <a:t>45</a:t>
            </a:fld>
            <a:endParaRPr lang="en-US" dirty="0"/>
          </a:p>
        </p:txBody>
      </p:sp>
      <p:grpSp>
        <p:nvGrpSpPr>
          <p:cNvPr id="54" name="Group 53"/>
          <p:cNvGrpSpPr/>
          <p:nvPr/>
        </p:nvGrpSpPr>
        <p:grpSpPr>
          <a:xfrm>
            <a:off x="191020" y="3276600"/>
            <a:ext cx="2323580" cy="3048000"/>
            <a:chOff x="191020" y="3276600"/>
            <a:chExt cx="2323580" cy="3048000"/>
          </a:xfrm>
        </p:grpSpPr>
        <p:sp>
          <p:nvSpPr>
            <p:cNvPr id="12" name="Rectangle 11"/>
            <p:cNvSpPr/>
            <p:nvPr/>
          </p:nvSpPr>
          <p:spPr>
            <a:xfrm>
              <a:off x="1371600" y="3276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3" name="Rectangle 12"/>
            <p:cNvSpPr/>
            <p:nvPr/>
          </p:nvSpPr>
          <p:spPr>
            <a:xfrm>
              <a:off x="1371600" y="3657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4" name="Rectangle 13"/>
            <p:cNvSpPr/>
            <p:nvPr/>
          </p:nvSpPr>
          <p:spPr>
            <a:xfrm>
              <a:off x="1371600" y="4038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5" name="Rectangle 14"/>
            <p:cNvSpPr/>
            <p:nvPr/>
          </p:nvSpPr>
          <p:spPr>
            <a:xfrm>
              <a:off x="1371600" y="4419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6" name="TextBox 15"/>
            <p:cNvSpPr txBox="1"/>
            <p:nvPr/>
          </p:nvSpPr>
          <p:spPr>
            <a:xfrm>
              <a:off x="191020" y="3282434"/>
              <a:ext cx="1180580" cy="646331"/>
            </a:xfrm>
            <a:prstGeom prst="rect">
              <a:avLst/>
            </a:prstGeom>
            <a:noFill/>
          </p:spPr>
          <p:txBody>
            <a:bodyPr wrap="none" rtlCol="0">
              <a:spAutoFit/>
            </a:bodyPr>
            <a:lstStyle/>
            <a:p>
              <a:r>
                <a:rPr lang="en-US" dirty="0" smtClean="0"/>
                <a:t>DM: 8 sets</a:t>
              </a:r>
            </a:p>
            <a:p>
              <a:r>
                <a:rPr lang="en-US" dirty="0" smtClean="0"/>
                <a:t>1 way</a:t>
              </a:r>
              <a:endParaRPr lang="en-US" dirty="0"/>
            </a:p>
          </p:txBody>
        </p:sp>
        <p:sp>
          <p:nvSpPr>
            <p:cNvPr id="8" name="Rectangle 7"/>
            <p:cNvSpPr/>
            <p:nvPr/>
          </p:nvSpPr>
          <p:spPr>
            <a:xfrm>
              <a:off x="1371600" y="4800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9" name="Rectangle 8"/>
            <p:cNvSpPr/>
            <p:nvPr/>
          </p:nvSpPr>
          <p:spPr>
            <a:xfrm>
              <a:off x="1371600" y="5181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10" name="Rectangle 9"/>
            <p:cNvSpPr/>
            <p:nvPr/>
          </p:nvSpPr>
          <p:spPr>
            <a:xfrm>
              <a:off x="1371600" y="5562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11" name="Rectangle 10"/>
            <p:cNvSpPr/>
            <p:nvPr/>
          </p:nvSpPr>
          <p:spPr>
            <a:xfrm>
              <a:off x="1371600" y="594360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5" name="Group 54"/>
          <p:cNvGrpSpPr/>
          <p:nvPr/>
        </p:nvGrpSpPr>
        <p:grpSpPr>
          <a:xfrm>
            <a:off x="2835729" y="3276600"/>
            <a:ext cx="2323580" cy="3048000"/>
            <a:chOff x="2835729" y="3276600"/>
            <a:chExt cx="2323580" cy="3048000"/>
          </a:xfrm>
        </p:grpSpPr>
        <p:sp>
          <p:nvSpPr>
            <p:cNvPr id="17" name="Rectangle 16"/>
            <p:cNvSpPr/>
            <p:nvPr/>
          </p:nvSpPr>
          <p:spPr>
            <a:xfrm>
              <a:off x="4016309" y="3276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8" name="Rectangle 17"/>
            <p:cNvSpPr/>
            <p:nvPr/>
          </p:nvSpPr>
          <p:spPr>
            <a:xfrm>
              <a:off x="4016309" y="3657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9" name="Rectangle 18"/>
            <p:cNvSpPr/>
            <p:nvPr/>
          </p:nvSpPr>
          <p:spPr>
            <a:xfrm>
              <a:off x="4016309" y="4038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24" name="Rectangle 23"/>
            <p:cNvSpPr/>
            <p:nvPr/>
          </p:nvSpPr>
          <p:spPr>
            <a:xfrm>
              <a:off x="4016309" y="4419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25" name="TextBox 24"/>
            <p:cNvSpPr txBox="1"/>
            <p:nvPr/>
          </p:nvSpPr>
          <p:spPr>
            <a:xfrm>
              <a:off x="2835729" y="3282434"/>
              <a:ext cx="976870" cy="646331"/>
            </a:xfrm>
            <a:prstGeom prst="rect">
              <a:avLst/>
            </a:prstGeom>
            <a:noFill/>
          </p:spPr>
          <p:txBody>
            <a:bodyPr wrap="none" rtlCol="0">
              <a:spAutoFit/>
            </a:bodyPr>
            <a:lstStyle/>
            <a:p>
              <a:r>
                <a:rPr lang="en-US" dirty="0" smtClean="0"/>
                <a:t>FA: 1 set</a:t>
              </a:r>
            </a:p>
            <a:p>
              <a:r>
                <a:rPr lang="en-US" dirty="0" smtClean="0"/>
                <a:t>8 ways</a:t>
              </a:r>
              <a:endParaRPr lang="en-US" dirty="0"/>
            </a:p>
          </p:txBody>
        </p:sp>
        <p:sp>
          <p:nvSpPr>
            <p:cNvPr id="20" name="Rectangle 19"/>
            <p:cNvSpPr/>
            <p:nvPr/>
          </p:nvSpPr>
          <p:spPr>
            <a:xfrm>
              <a:off x="4016309" y="4800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21" name="Rectangle 20"/>
            <p:cNvSpPr/>
            <p:nvPr/>
          </p:nvSpPr>
          <p:spPr>
            <a:xfrm>
              <a:off x="4016309" y="5181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22" name="Rectangle 21"/>
            <p:cNvSpPr/>
            <p:nvPr/>
          </p:nvSpPr>
          <p:spPr>
            <a:xfrm>
              <a:off x="4016309" y="5562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23" name="Rectangle 22"/>
            <p:cNvSpPr/>
            <p:nvPr/>
          </p:nvSpPr>
          <p:spPr>
            <a:xfrm>
              <a:off x="4016309" y="594360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6" name="Group 55"/>
          <p:cNvGrpSpPr/>
          <p:nvPr/>
        </p:nvGrpSpPr>
        <p:grpSpPr>
          <a:xfrm>
            <a:off x="5715000" y="3264358"/>
            <a:ext cx="3002506" cy="3048000"/>
            <a:chOff x="5715000" y="3264358"/>
            <a:chExt cx="3002506" cy="3048000"/>
          </a:xfrm>
        </p:grpSpPr>
        <p:sp>
          <p:nvSpPr>
            <p:cNvPr id="26" name="Rectangle 25"/>
            <p:cNvSpPr/>
            <p:nvPr/>
          </p:nvSpPr>
          <p:spPr>
            <a:xfrm>
              <a:off x="6895580" y="3264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27" name="Rectangle 26"/>
            <p:cNvSpPr/>
            <p:nvPr/>
          </p:nvSpPr>
          <p:spPr>
            <a:xfrm>
              <a:off x="6895580" y="3645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8" name="Rectangle 27"/>
            <p:cNvSpPr/>
            <p:nvPr/>
          </p:nvSpPr>
          <p:spPr>
            <a:xfrm>
              <a:off x="6895580" y="4026358"/>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3" name="Rectangle 32"/>
            <p:cNvSpPr/>
            <p:nvPr/>
          </p:nvSpPr>
          <p:spPr>
            <a:xfrm>
              <a:off x="6895580" y="4407358"/>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4" name="TextBox 33"/>
            <p:cNvSpPr txBox="1"/>
            <p:nvPr/>
          </p:nvSpPr>
          <p:spPr>
            <a:xfrm>
              <a:off x="5715000" y="3270192"/>
              <a:ext cx="1168140" cy="646331"/>
            </a:xfrm>
            <a:prstGeom prst="rect">
              <a:avLst/>
            </a:prstGeom>
            <a:noFill/>
          </p:spPr>
          <p:txBody>
            <a:bodyPr wrap="none" rtlCol="0">
              <a:spAutoFit/>
            </a:bodyPr>
            <a:lstStyle/>
            <a:p>
              <a:r>
                <a:rPr lang="en-US" dirty="0" smtClean="0"/>
                <a:t>2 Way SA: </a:t>
              </a:r>
              <a:br>
                <a:rPr lang="en-US" dirty="0" smtClean="0"/>
              </a:br>
              <a:r>
                <a:rPr lang="en-US" dirty="0" smtClean="0"/>
                <a:t>4 sets</a:t>
              </a:r>
              <a:endParaRPr lang="en-US" dirty="0"/>
            </a:p>
          </p:txBody>
        </p:sp>
        <p:sp>
          <p:nvSpPr>
            <p:cNvPr id="35" name="TextBox 34"/>
            <p:cNvSpPr txBox="1"/>
            <p:nvPr/>
          </p:nvSpPr>
          <p:spPr>
            <a:xfrm>
              <a:off x="8033914" y="3472934"/>
              <a:ext cx="651589" cy="369332"/>
            </a:xfrm>
            <a:prstGeom prst="rect">
              <a:avLst/>
            </a:prstGeom>
            <a:noFill/>
          </p:spPr>
          <p:txBody>
            <a:bodyPr wrap="none" rtlCol="0">
              <a:spAutoFit/>
            </a:bodyPr>
            <a:lstStyle/>
            <a:p>
              <a:r>
                <a:rPr lang="en-US" smtClean="0"/>
                <a:t>Set 0</a:t>
              </a:r>
              <a:endParaRPr lang="en-US" dirty="0"/>
            </a:p>
          </p:txBody>
        </p:sp>
        <p:sp>
          <p:nvSpPr>
            <p:cNvPr id="36" name="TextBox 35"/>
            <p:cNvSpPr txBox="1"/>
            <p:nvPr/>
          </p:nvSpPr>
          <p:spPr>
            <a:xfrm>
              <a:off x="8033914" y="4178697"/>
              <a:ext cx="651589" cy="369332"/>
            </a:xfrm>
            <a:prstGeom prst="rect">
              <a:avLst/>
            </a:prstGeom>
            <a:noFill/>
          </p:spPr>
          <p:txBody>
            <a:bodyPr wrap="none" rtlCol="0">
              <a:spAutoFit/>
            </a:bodyPr>
            <a:lstStyle/>
            <a:p>
              <a:r>
                <a:rPr lang="en-US" smtClean="0"/>
                <a:t>Set 1</a:t>
              </a:r>
              <a:endParaRPr lang="en-US" dirty="0"/>
            </a:p>
          </p:txBody>
        </p:sp>
        <p:sp>
          <p:nvSpPr>
            <p:cNvPr id="39" name="TextBox 38"/>
            <p:cNvSpPr txBox="1"/>
            <p:nvPr/>
          </p:nvSpPr>
          <p:spPr>
            <a:xfrm>
              <a:off x="8065917" y="5020905"/>
              <a:ext cx="651589" cy="369332"/>
            </a:xfrm>
            <a:prstGeom prst="rect">
              <a:avLst/>
            </a:prstGeom>
            <a:noFill/>
          </p:spPr>
          <p:txBody>
            <a:bodyPr wrap="none" rtlCol="0">
              <a:spAutoFit/>
            </a:bodyPr>
            <a:lstStyle/>
            <a:p>
              <a:r>
                <a:rPr lang="en-US" dirty="0" smtClean="0"/>
                <a:t>Set 2</a:t>
              </a:r>
              <a:endParaRPr lang="en-US" dirty="0"/>
            </a:p>
          </p:txBody>
        </p:sp>
        <p:sp>
          <p:nvSpPr>
            <p:cNvPr id="40" name="TextBox 39"/>
            <p:cNvSpPr txBox="1"/>
            <p:nvPr/>
          </p:nvSpPr>
          <p:spPr>
            <a:xfrm>
              <a:off x="8065917" y="5726668"/>
              <a:ext cx="651589" cy="369332"/>
            </a:xfrm>
            <a:prstGeom prst="rect">
              <a:avLst/>
            </a:prstGeom>
            <a:noFill/>
          </p:spPr>
          <p:txBody>
            <a:bodyPr wrap="none" rtlCol="0">
              <a:spAutoFit/>
            </a:bodyPr>
            <a:lstStyle/>
            <a:p>
              <a:r>
                <a:rPr lang="en-US" dirty="0" smtClean="0"/>
                <a:t>Set 3</a:t>
              </a:r>
              <a:endParaRPr lang="en-US" dirty="0"/>
            </a:p>
          </p:txBody>
        </p:sp>
        <p:sp>
          <p:nvSpPr>
            <p:cNvPr id="29" name="Rectangle 28"/>
            <p:cNvSpPr/>
            <p:nvPr/>
          </p:nvSpPr>
          <p:spPr>
            <a:xfrm>
              <a:off x="6895580" y="4788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0" name="Rectangle 29"/>
            <p:cNvSpPr/>
            <p:nvPr/>
          </p:nvSpPr>
          <p:spPr>
            <a:xfrm>
              <a:off x="6895580" y="5169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31" name="Rectangle 30"/>
            <p:cNvSpPr/>
            <p:nvPr/>
          </p:nvSpPr>
          <p:spPr>
            <a:xfrm>
              <a:off x="6895580" y="5550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32" name="Rectangle 31"/>
            <p:cNvSpPr/>
            <p:nvPr/>
          </p:nvSpPr>
          <p:spPr>
            <a:xfrm>
              <a:off x="6895580" y="5931358"/>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grpSp>
        <p:nvGrpSpPr>
          <p:cNvPr id="57" name="Group 56"/>
          <p:cNvGrpSpPr/>
          <p:nvPr/>
        </p:nvGrpSpPr>
        <p:grpSpPr>
          <a:xfrm>
            <a:off x="9037094" y="3215820"/>
            <a:ext cx="3002506" cy="3048000"/>
            <a:chOff x="9037094" y="3215820"/>
            <a:chExt cx="3002506" cy="3048000"/>
          </a:xfrm>
        </p:grpSpPr>
        <p:sp>
          <p:nvSpPr>
            <p:cNvPr id="41" name="Rectangle 40"/>
            <p:cNvSpPr/>
            <p:nvPr/>
          </p:nvSpPr>
          <p:spPr>
            <a:xfrm>
              <a:off x="10217674" y="3215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42" name="Rectangle 41"/>
            <p:cNvSpPr/>
            <p:nvPr/>
          </p:nvSpPr>
          <p:spPr>
            <a:xfrm>
              <a:off x="10217674" y="3596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43" name="Rectangle 42"/>
            <p:cNvSpPr/>
            <p:nvPr/>
          </p:nvSpPr>
          <p:spPr>
            <a:xfrm>
              <a:off x="10217674" y="3977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48" name="Rectangle 47"/>
            <p:cNvSpPr/>
            <p:nvPr/>
          </p:nvSpPr>
          <p:spPr>
            <a:xfrm>
              <a:off x="10217674" y="4358820"/>
              <a:ext cx="1143000" cy="381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49" name="TextBox 48"/>
            <p:cNvSpPr txBox="1"/>
            <p:nvPr/>
          </p:nvSpPr>
          <p:spPr>
            <a:xfrm>
              <a:off x="9037094" y="3221654"/>
              <a:ext cx="1168140" cy="646331"/>
            </a:xfrm>
            <a:prstGeom prst="rect">
              <a:avLst/>
            </a:prstGeom>
            <a:noFill/>
          </p:spPr>
          <p:txBody>
            <a:bodyPr wrap="none" rtlCol="0">
              <a:spAutoFit/>
            </a:bodyPr>
            <a:lstStyle/>
            <a:p>
              <a:r>
                <a:rPr lang="en-US" dirty="0" smtClean="0"/>
                <a:t>4 Way SA: </a:t>
              </a:r>
              <a:br>
                <a:rPr lang="en-US" dirty="0" smtClean="0"/>
              </a:br>
              <a:r>
                <a:rPr lang="en-US" dirty="0" smtClean="0"/>
                <a:t>2 sets</a:t>
              </a:r>
              <a:endParaRPr lang="en-US" dirty="0"/>
            </a:p>
          </p:txBody>
        </p:sp>
        <p:sp>
          <p:nvSpPr>
            <p:cNvPr id="50" name="TextBox 49"/>
            <p:cNvSpPr txBox="1"/>
            <p:nvPr/>
          </p:nvSpPr>
          <p:spPr>
            <a:xfrm>
              <a:off x="11356008" y="3821668"/>
              <a:ext cx="651589" cy="369332"/>
            </a:xfrm>
            <a:prstGeom prst="rect">
              <a:avLst/>
            </a:prstGeom>
            <a:noFill/>
          </p:spPr>
          <p:txBody>
            <a:bodyPr wrap="none" rtlCol="0">
              <a:spAutoFit/>
            </a:bodyPr>
            <a:lstStyle/>
            <a:p>
              <a:r>
                <a:rPr lang="en-US" smtClean="0"/>
                <a:t>Set 0</a:t>
              </a:r>
              <a:endParaRPr lang="en-US" dirty="0"/>
            </a:p>
          </p:txBody>
        </p:sp>
        <p:sp>
          <p:nvSpPr>
            <p:cNvPr id="52" name="TextBox 51"/>
            <p:cNvSpPr txBox="1"/>
            <p:nvPr/>
          </p:nvSpPr>
          <p:spPr>
            <a:xfrm>
              <a:off x="11388011" y="5345668"/>
              <a:ext cx="651589" cy="369332"/>
            </a:xfrm>
            <a:prstGeom prst="rect">
              <a:avLst/>
            </a:prstGeom>
            <a:noFill/>
          </p:spPr>
          <p:txBody>
            <a:bodyPr wrap="none" rtlCol="0">
              <a:spAutoFit/>
            </a:bodyPr>
            <a:lstStyle/>
            <a:p>
              <a:r>
                <a:rPr lang="en-US" dirty="0" smtClean="0"/>
                <a:t>Set 1</a:t>
              </a:r>
              <a:endParaRPr lang="en-US" dirty="0"/>
            </a:p>
          </p:txBody>
        </p:sp>
        <p:sp>
          <p:nvSpPr>
            <p:cNvPr id="44" name="Rectangle 43"/>
            <p:cNvSpPr/>
            <p:nvPr/>
          </p:nvSpPr>
          <p:spPr>
            <a:xfrm>
              <a:off x="10217674" y="4739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45" name="Rectangle 44"/>
            <p:cNvSpPr/>
            <p:nvPr/>
          </p:nvSpPr>
          <p:spPr>
            <a:xfrm>
              <a:off x="10217674" y="5120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6" name="Rectangle 45"/>
            <p:cNvSpPr/>
            <p:nvPr/>
          </p:nvSpPr>
          <p:spPr>
            <a:xfrm>
              <a:off x="10217674" y="5501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47" name="Rectangle 46"/>
            <p:cNvSpPr/>
            <p:nvPr/>
          </p:nvSpPr>
          <p:spPr>
            <a:xfrm>
              <a:off x="10217674" y="5882820"/>
              <a:ext cx="1143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grpSp>
    </p:spTree>
    <p:extLst>
      <p:ext uri="{BB962C8B-B14F-4D97-AF65-F5344CB8AC3E}">
        <p14:creationId xmlns:p14="http://schemas.microsoft.com/office/powerpoint/2010/main" val="6257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a:lnSpc>
                <a:spcPct val="85000"/>
              </a:lnSpc>
            </a:pPr>
            <a:r>
              <a:rPr lang="en-US" dirty="0" smtClean="0"/>
              <a:t>For a cache with constant total capacity, </a:t>
            </a:r>
            <a:r>
              <a:rPr lang="en-US" dirty="0"/>
              <a:t> </a:t>
            </a:r>
            <a:r>
              <a:rPr lang="en-US" dirty="0" smtClean="0"/>
              <a:t>if we increase the number of ways by a factor of two, which statement is false:</a:t>
            </a:r>
          </a:p>
          <a:p>
            <a:pPr marL="0" indent="0">
              <a:lnSpc>
                <a:spcPct val="85000"/>
              </a:lnSpc>
              <a:buNone/>
            </a:pPr>
            <a:r>
              <a:rPr lang="en-US" dirty="0" smtClean="0"/>
              <a:t>	</a:t>
            </a:r>
            <a:r>
              <a:rPr lang="en-US" b="1" dirty="0" smtClean="0">
                <a:solidFill>
                  <a:srgbClr val="FF0000"/>
                </a:solidFill>
              </a:rPr>
              <a:t>A </a:t>
            </a:r>
            <a:r>
              <a:rPr lang="en-US" dirty="0" smtClean="0"/>
              <a:t>: The number of sets could be doubled</a:t>
            </a:r>
          </a:p>
          <a:p>
            <a:pPr marL="0" indent="0">
              <a:lnSpc>
                <a:spcPct val="85000"/>
              </a:lnSpc>
              <a:buNone/>
            </a:pPr>
            <a:r>
              <a:rPr lang="en-US" dirty="0" smtClean="0"/>
              <a:t>	</a:t>
            </a:r>
            <a:r>
              <a:rPr lang="en-US" b="1" dirty="0" smtClean="0">
                <a:solidFill>
                  <a:srgbClr val="92D050"/>
                </a:solidFill>
              </a:rPr>
              <a:t>B </a:t>
            </a:r>
            <a:r>
              <a:rPr lang="en-US" dirty="0" smtClean="0"/>
              <a:t>: The </a:t>
            </a:r>
            <a:r>
              <a:rPr lang="en-US" dirty="0"/>
              <a:t>tag </a:t>
            </a:r>
            <a:r>
              <a:rPr lang="en-US" dirty="0" smtClean="0"/>
              <a:t>width could decrease</a:t>
            </a:r>
          </a:p>
          <a:p>
            <a:pPr marL="0" indent="0">
              <a:lnSpc>
                <a:spcPct val="85000"/>
              </a:lnSpc>
              <a:buNone/>
            </a:pPr>
            <a:r>
              <a:rPr lang="en-US" dirty="0" smtClean="0"/>
              <a:t>	</a:t>
            </a:r>
            <a:r>
              <a:rPr lang="en-US" b="1" dirty="0" smtClean="0">
                <a:solidFill>
                  <a:srgbClr val="FFC000"/>
                </a:solidFill>
              </a:rPr>
              <a:t>C </a:t>
            </a:r>
            <a:r>
              <a:rPr lang="en-US" dirty="0" smtClean="0"/>
              <a:t>: The block size could stay the same</a:t>
            </a:r>
          </a:p>
          <a:p>
            <a:pPr marL="0" indent="0">
              <a:lnSpc>
                <a:spcPct val="85000"/>
              </a:lnSpc>
              <a:buNone/>
            </a:pPr>
            <a:r>
              <a:rPr lang="en-US" dirty="0" smtClean="0"/>
              <a:t>	</a:t>
            </a:r>
            <a:r>
              <a:rPr lang="en-US" b="1" dirty="0" smtClean="0">
                <a:ln>
                  <a:solidFill>
                    <a:sysClr val="windowText" lastClr="000000"/>
                  </a:solidFill>
                </a:ln>
                <a:solidFill>
                  <a:srgbClr val="FFFF00"/>
                </a:solidFill>
              </a:rPr>
              <a:t>D </a:t>
            </a:r>
            <a:r>
              <a:rPr lang="en-US" dirty="0" smtClean="0"/>
              <a:t>: The block size could be halved</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46</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584801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Cache Capacity =</a:t>
            </a:r>
            <a:endParaRPr lang="en-US" dirty="0"/>
          </a:p>
        </p:txBody>
      </p:sp>
      <p:sp>
        <p:nvSpPr>
          <p:cNvPr id="1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47</a:t>
            </a:fld>
            <a:endParaRPr lang="en-US"/>
          </a:p>
        </p:txBody>
      </p:sp>
      <p:sp>
        <p:nvSpPr>
          <p:cNvPr id="5" name="TextBox 4"/>
          <p:cNvSpPr txBox="1"/>
          <p:nvPr/>
        </p:nvSpPr>
        <p:spPr>
          <a:xfrm>
            <a:off x="2743200" y="1320225"/>
            <a:ext cx="7285392" cy="646331"/>
          </a:xfrm>
          <a:prstGeom prst="rect">
            <a:avLst/>
          </a:prstGeom>
          <a:noFill/>
        </p:spPr>
        <p:txBody>
          <a:bodyPr wrap="none" rtlCol="0">
            <a:spAutoFit/>
          </a:bodyPr>
          <a:lstStyle/>
          <a:p>
            <a:r>
              <a:rPr lang="en-US" sz="3600" dirty="0"/>
              <a:t>Associativity *  # of sets  *  </a:t>
            </a:r>
            <a:r>
              <a:rPr lang="en-US" sz="3600" dirty="0" err="1"/>
              <a:t>block_size</a:t>
            </a:r>
            <a:r>
              <a:rPr lang="en-US" sz="3600" dirty="0"/>
              <a:t> </a:t>
            </a:r>
          </a:p>
        </p:txBody>
      </p:sp>
      <p:sp>
        <p:nvSpPr>
          <p:cNvPr id="6" name="TextBox 5"/>
          <p:cNvSpPr txBox="1"/>
          <p:nvPr/>
        </p:nvSpPr>
        <p:spPr>
          <a:xfrm>
            <a:off x="2834438" y="2030848"/>
            <a:ext cx="6995362" cy="584776"/>
          </a:xfrm>
          <a:prstGeom prst="rect">
            <a:avLst/>
          </a:prstGeom>
          <a:noFill/>
        </p:spPr>
        <p:txBody>
          <a:bodyPr wrap="none" rtlCol="0">
            <a:spAutoFit/>
          </a:bodyPr>
          <a:lstStyle/>
          <a:p>
            <a:r>
              <a:rPr lang="en-US" sz="3200" i="1" dirty="0"/>
              <a:t>Bytes = blocks/set  *  sets  *  Bytes/block </a:t>
            </a:r>
          </a:p>
        </p:txBody>
      </p:sp>
      <p:grpSp>
        <p:nvGrpSpPr>
          <p:cNvPr id="24" name="Group 23"/>
          <p:cNvGrpSpPr/>
          <p:nvPr/>
        </p:nvGrpSpPr>
        <p:grpSpPr>
          <a:xfrm>
            <a:off x="3200400" y="3352800"/>
            <a:ext cx="6019800" cy="685800"/>
            <a:chOff x="1447800" y="3309084"/>
            <a:chExt cx="6235700" cy="812800"/>
          </a:xfrm>
        </p:grpSpPr>
        <p:sp>
          <p:nvSpPr>
            <p:cNvPr id="7" name="Rectangle 6"/>
            <p:cNvSpPr/>
            <p:nvPr/>
          </p:nvSpPr>
          <p:spPr>
            <a:xfrm>
              <a:off x="1447800" y="3314700"/>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5264150" y="37083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67400" y="3465611"/>
              <a:ext cx="1618053" cy="547159"/>
            </a:xfrm>
            <a:prstGeom prst="rect">
              <a:avLst/>
            </a:prstGeom>
            <a:noFill/>
          </p:spPr>
          <p:txBody>
            <a:bodyPr wrap="none" rtlCol="0">
              <a:spAutoFit/>
            </a:bodyPr>
            <a:lstStyle/>
            <a:p>
              <a:r>
                <a:rPr lang="en-US" sz="2400" i="1" dirty="0">
                  <a:solidFill>
                    <a:srgbClr val="0000FF"/>
                  </a:solidFill>
                </a:rPr>
                <a:t>Byte Offset</a:t>
              </a:r>
              <a:endParaRPr lang="en-US" sz="2400" i="1" dirty="0"/>
            </a:p>
          </p:txBody>
        </p:sp>
        <p:cxnSp>
          <p:nvCxnSpPr>
            <p:cNvPr id="18" name="Straight Connector 17"/>
            <p:cNvCxnSpPr/>
            <p:nvPr/>
          </p:nvCxnSpPr>
          <p:spPr>
            <a:xfrm rot="5400000">
              <a:off x="3206750" y="372104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33600" y="3393876"/>
              <a:ext cx="722980" cy="620113"/>
            </a:xfrm>
            <a:prstGeom prst="rect">
              <a:avLst/>
            </a:prstGeom>
            <a:noFill/>
          </p:spPr>
          <p:txBody>
            <a:bodyPr wrap="none" rtlCol="0">
              <a:spAutoFit/>
            </a:bodyPr>
            <a:lstStyle/>
            <a:p>
              <a:r>
                <a:rPr lang="en-US" sz="2800" i="1" dirty="0">
                  <a:solidFill>
                    <a:srgbClr val="0000FF"/>
                  </a:solidFill>
                </a:rPr>
                <a:t>Tag</a:t>
              </a:r>
            </a:p>
          </p:txBody>
        </p:sp>
        <p:sp>
          <p:nvSpPr>
            <p:cNvPr id="22" name="TextBox 21"/>
            <p:cNvSpPr txBox="1"/>
            <p:nvPr/>
          </p:nvSpPr>
          <p:spPr>
            <a:xfrm>
              <a:off x="4191000" y="3393876"/>
              <a:ext cx="997492" cy="620113"/>
            </a:xfrm>
            <a:prstGeom prst="rect">
              <a:avLst/>
            </a:prstGeom>
            <a:noFill/>
          </p:spPr>
          <p:txBody>
            <a:bodyPr wrap="none" rtlCol="0">
              <a:spAutoFit/>
            </a:bodyPr>
            <a:lstStyle/>
            <a:p>
              <a:r>
                <a:rPr lang="en-US" sz="2800" i="1" dirty="0">
                  <a:solidFill>
                    <a:srgbClr val="0000FF"/>
                  </a:solidFill>
                </a:rPr>
                <a:t>Index</a:t>
              </a:r>
            </a:p>
          </p:txBody>
        </p:sp>
      </p:grpSp>
      <p:sp>
        <p:nvSpPr>
          <p:cNvPr id="23" name="TextBox 22"/>
          <p:cNvSpPr txBox="1"/>
          <p:nvPr/>
        </p:nvSpPr>
        <p:spPr>
          <a:xfrm>
            <a:off x="4694634" y="2615624"/>
            <a:ext cx="2620567" cy="584776"/>
          </a:xfrm>
          <a:prstGeom prst="rect">
            <a:avLst/>
          </a:prstGeom>
          <a:noFill/>
        </p:spPr>
        <p:txBody>
          <a:bodyPr wrap="none" rtlCol="0">
            <a:spAutoFit/>
          </a:bodyPr>
          <a:lstStyle/>
          <a:p>
            <a:r>
              <a:rPr lang="en-US" sz="3200" i="1" dirty="0">
                <a:solidFill>
                  <a:srgbClr val="3366FF"/>
                </a:solidFill>
              </a:rPr>
              <a:t>C = N *  S  *  B</a:t>
            </a:r>
          </a:p>
        </p:txBody>
      </p:sp>
      <p:sp>
        <p:nvSpPr>
          <p:cNvPr id="25" name="TextBox 24"/>
          <p:cNvSpPr txBox="1"/>
          <p:nvPr/>
        </p:nvSpPr>
        <p:spPr>
          <a:xfrm>
            <a:off x="2286000" y="4038601"/>
            <a:ext cx="7559356" cy="2850011"/>
          </a:xfrm>
          <a:prstGeom prst="rect">
            <a:avLst/>
          </a:prstGeom>
          <a:noFill/>
        </p:spPr>
        <p:txBody>
          <a:bodyPr wrap="none" rtlCol="0">
            <a:spAutoFit/>
          </a:bodyPr>
          <a:lstStyle/>
          <a:p>
            <a:r>
              <a:rPr lang="en-US" sz="2800" dirty="0" err="1"/>
              <a:t>address_size</a:t>
            </a:r>
            <a:r>
              <a:rPr lang="en-US" sz="2800" dirty="0"/>
              <a:t> = </a:t>
            </a:r>
            <a:r>
              <a:rPr lang="en-US" sz="2800" dirty="0" err="1"/>
              <a:t>tag_size</a:t>
            </a:r>
            <a:r>
              <a:rPr lang="en-US" sz="2800" dirty="0"/>
              <a:t> + </a:t>
            </a:r>
            <a:r>
              <a:rPr lang="en-US" sz="2800" dirty="0" err="1"/>
              <a:t>index_size</a:t>
            </a:r>
            <a:r>
              <a:rPr lang="en-US" sz="2800" dirty="0"/>
              <a:t> + </a:t>
            </a:r>
            <a:r>
              <a:rPr lang="en-US" sz="2800" dirty="0" err="1"/>
              <a:t>offset_size</a:t>
            </a:r>
            <a:endParaRPr lang="en-US" sz="2800" dirty="0"/>
          </a:p>
          <a:p>
            <a:r>
              <a:rPr lang="en-US" sz="2800" dirty="0"/>
              <a:t>                        = </a:t>
            </a:r>
            <a:r>
              <a:rPr lang="en-US" sz="2800" dirty="0" err="1"/>
              <a:t>tag_size</a:t>
            </a:r>
            <a:r>
              <a:rPr lang="en-US" sz="2800" dirty="0"/>
              <a:t> + log</a:t>
            </a:r>
            <a:r>
              <a:rPr lang="en-US" sz="2800" baseline="-25000" dirty="0"/>
              <a:t>2</a:t>
            </a:r>
            <a:r>
              <a:rPr lang="en-US" sz="2800" dirty="0"/>
              <a:t>(S) + log</a:t>
            </a:r>
            <a:r>
              <a:rPr lang="en-US" sz="2800" baseline="-25000" dirty="0"/>
              <a:t>2</a:t>
            </a:r>
            <a:r>
              <a:rPr lang="en-US" sz="2800" dirty="0"/>
              <a:t>(B)</a:t>
            </a:r>
          </a:p>
          <a:p>
            <a:pPr>
              <a:lnSpc>
                <a:spcPct val="85000"/>
              </a:lnSpc>
            </a:pPr>
            <a:r>
              <a:rPr lang="en-US" sz="2800" dirty="0"/>
              <a:t>Double the Associativity: Number of sets?</a:t>
            </a:r>
          </a:p>
          <a:p>
            <a:pPr>
              <a:lnSpc>
                <a:spcPct val="85000"/>
              </a:lnSpc>
            </a:pPr>
            <a:r>
              <a:rPr lang="en-US" sz="2800" dirty="0"/>
              <a:t>	</a:t>
            </a:r>
            <a:r>
              <a:rPr lang="en-US" sz="2800" i="1" dirty="0" err="1"/>
              <a:t>tag_size</a:t>
            </a:r>
            <a:r>
              <a:rPr lang="en-US" sz="2800" i="1" dirty="0"/>
              <a:t>? </a:t>
            </a:r>
            <a:r>
              <a:rPr lang="en-US" sz="2800" i="1" dirty="0" err="1"/>
              <a:t>index_size</a:t>
            </a:r>
            <a:r>
              <a:rPr lang="en-US" sz="2800" i="1" dirty="0"/>
              <a:t>? # comparators?</a:t>
            </a:r>
          </a:p>
          <a:p>
            <a:pPr>
              <a:lnSpc>
                <a:spcPct val="85000"/>
              </a:lnSpc>
            </a:pPr>
            <a:r>
              <a:rPr lang="en-US" sz="2800" dirty="0"/>
              <a:t>Double the Sets: Associativity?</a:t>
            </a:r>
          </a:p>
          <a:p>
            <a:pPr>
              <a:lnSpc>
                <a:spcPct val="85000"/>
              </a:lnSpc>
            </a:pPr>
            <a:r>
              <a:rPr lang="en-US" sz="2800" dirty="0"/>
              <a:t>	</a:t>
            </a:r>
            <a:r>
              <a:rPr lang="en-US" sz="2800" i="1" dirty="0" err="1"/>
              <a:t>tag_size</a:t>
            </a:r>
            <a:r>
              <a:rPr lang="en-US" sz="2800" i="1" dirty="0"/>
              <a:t>? </a:t>
            </a:r>
            <a:r>
              <a:rPr lang="en-US" sz="2800" i="1" dirty="0" err="1"/>
              <a:t>index_size</a:t>
            </a:r>
            <a:r>
              <a:rPr lang="en-US" sz="2800" i="1" dirty="0"/>
              <a:t>? # comparators?</a:t>
            </a:r>
          </a:p>
          <a:p>
            <a:endParaRPr lang="en-US" sz="2800" dirty="0"/>
          </a:p>
        </p:txBody>
      </p:sp>
      <p:sp>
        <p:nvSpPr>
          <p:cNvPr id="16"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4015333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Photos</a:t>
            </a:r>
            <a:endParaRPr lang="en-US" dirty="0"/>
          </a:p>
        </p:txBody>
      </p:sp>
      <p:pic>
        <p:nvPicPr>
          <p:cNvPr id="4" name="Picture 3"/>
          <p:cNvPicPr>
            <a:picLocks noChangeAspect="1"/>
          </p:cNvPicPr>
          <p:nvPr/>
        </p:nvPicPr>
        <p:blipFill>
          <a:blip r:embed="rId2"/>
          <a:stretch>
            <a:fillRect/>
          </a:stretch>
        </p:blipFill>
        <p:spPr>
          <a:xfrm>
            <a:off x="228600" y="1295400"/>
            <a:ext cx="4533900" cy="3708400"/>
          </a:xfrm>
          <a:prstGeom prst="rect">
            <a:avLst/>
          </a:prstGeom>
        </p:spPr>
      </p:pic>
      <p:sp>
        <p:nvSpPr>
          <p:cNvPr id="5"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55E7A-A3C9-D840-A5C7-866780D602BE}" type="slidenum">
              <a:rPr lang="en-US" smtClean="0"/>
              <a:t>48</a:t>
            </a:fld>
            <a:endParaRPr lang="en-US" dirty="0"/>
          </a:p>
        </p:txBody>
      </p:sp>
      <p:sp>
        <p:nvSpPr>
          <p:cNvPr id="6"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en-US" dirty="0" smtClean="0"/>
              <a:t>2017 </a:t>
            </a:r>
            <a:r>
              <a:rPr lang="en-US" dirty="0"/>
              <a:t>- Lecture #14</a:t>
            </a:r>
          </a:p>
        </p:txBody>
      </p:sp>
      <p:pic>
        <p:nvPicPr>
          <p:cNvPr id="9" name="Picture 8"/>
          <p:cNvPicPr>
            <a:picLocks noChangeAspect="1"/>
          </p:cNvPicPr>
          <p:nvPr/>
        </p:nvPicPr>
        <p:blipFill>
          <a:blip r:embed="rId3"/>
          <a:stretch>
            <a:fillRect/>
          </a:stretch>
        </p:blipFill>
        <p:spPr>
          <a:xfrm>
            <a:off x="2896810" y="1527651"/>
            <a:ext cx="7137400" cy="4584700"/>
          </a:xfrm>
          <a:prstGeom prst="rect">
            <a:avLst/>
          </a:prstGeom>
        </p:spPr>
      </p:pic>
      <p:pic>
        <p:nvPicPr>
          <p:cNvPr id="8" name="Picture 7"/>
          <p:cNvPicPr>
            <a:picLocks noChangeAspect="1"/>
          </p:cNvPicPr>
          <p:nvPr/>
        </p:nvPicPr>
        <p:blipFill>
          <a:blip r:embed="rId4"/>
          <a:stretch>
            <a:fillRect/>
          </a:stretch>
        </p:blipFill>
        <p:spPr>
          <a:xfrm>
            <a:off x="6465510" y="1295400"/>
            <a:ext cx="5699276" cy="5049203"/>
          </a:xfrm>
          <a:prstGeom prst="rect">
            <a:avLst/>
          </a:prstGeom>
        </p:spPr>
      </p:pic>
    </p:spTree>
    <p:extLst>
      <p:ext uri="{BB962C8B-B14F-4D97-AF65-F5344CB8AC3E}">
        <p14:creationId xmlns:p14="http://schemas.microsoft.com/office/powerpoint/2010/main" val="204095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Memory Hierarchy and Latency</a:t>
            </a:r>
          </a:p>
          <a:p>
            <a:r>
              <a:rPr lang="en-US" dirty="0" smtClean="0">
                <a:solidFill>
                  <a:srgbClr val="D9D9D9"/>
                </a:solidFill>
              </a:rPr>
              <a:t>Caches Principles</a:t>
            </a:r>
          </a:p>
          <a:p>
            <a:r>
              <a:rPr lang="en-US" dirty="0" smtClean="0">
                <a:solidFill>
                  <a:srgbClr val="D9D9D9"/>
                </a:solidFill>
              </a:rPr>
              <a:t>Basic Cache Organization</a:t>
            </a:r>
          </a:p>
          <a:p>
            <a:r>
              <a:rPr lang="en-US" dirty="0" smtClean="0">
                <a:solidFill>
                  <a:srgbClr val="D9D9D9"/>
                </a:solidFill>
              </a:rPr>
              <a:t>Different Kinds of Caches</a:t>
            </a:r>
          </a:p>
          <a:p>
            <a:r>
              <a:rPr lang="en-US" dirty="0" smtClean="0">
                <a:solidFill>
                  <a:srgbClr val="D9D9D9"/>
                </a:solidFill>
              </a:rPr>
              <a:t>Write Back vs. Write Through</a:t>
            </a:r>
          </a:p>
          <a:p>
            <a:r>
              <a:rPr lang="en-US" dirty="0" smtClean="0"/>
              <a:t>And in Conclusion </a:t>
            </a:r>
            <a:r>
              <a:rPr lang="is-IS" dirty="0" smtClean="0"/>
              <a:t>…</a:t>
            </a:r>
            <a:endParaRPr lang="en-US" dirty="0" smtClean="0"/>
          </a:p>
          <a:p>
            <a:endParaRPr lang="en-US" dirty="0"/>
          </a:p>
        </p:txBody>
      </p:sp>
      <p:sp>
        <p:nvSpPr>
          <p:cNvPr id="8"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10" name="Slide Number Placeholder 5"/>
          <p:cNvSpPr>
            <a:spLocks noGrp="1"/>
          </p:cNvSpPr>
          <p:nvPr>
            <p:ph type="sldNum" sz="quarter" idx="4294967295"/>
          </p:nvPr>
        </p:nvSpPr>
        <p:spPr>
          <a:xfrm>
            <a:off x="93726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49</a:t>
            </a:fld>
            <a:endParaRPr lang="en-US" dirty="0"/>
          </a:p>
        </p:txBody>
      </p:sp>
    </p:spTree>
    <p:extLst>
      <p:ext uri="{BB962C8B-B14F-4D97-AF65-F5344CB8AC3E}">
        <p14:creationId xmlns:p14="http://schemas.microsoft.com/office/powerpoint/2010/main" val="88179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Arrow Connector 87"/>
          <p:cNvCxnSpPr/>
          <p:nvPr/>
        </p:nvCxnSpPr>
        <p:spPr>
          <a:xfrm flipH="1">
            <a:off x="6176047" y="3481626"/>
            <a:ext cx="3069" cy="14713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5972847" y="3481626"/>
            <a:ext cx="3069" cy="147137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Review: Pipelining RISC-V RV32I </a:t>
            </a:r>
            <a:r>
              <a:rPr lang="en-US" dirty="0" err="1" smtClean="0"/>
              <a:t>Datapath</a:t>
            </a:r>
            <a:endParaRPr lang="en-US" dirty="0"/>
          </a:p>
        </p:txBody>
      </p:sp>
      <p:sp>
        <p:nvSpPr>
          <p:cNvPr id="16" name="Rectangle 15"/>
          <p:cNvSpPr/>
          <p:nvPr/>
        </p:nvSpPr>
        <p:spPr>
          <a:xfrm>
            <a:off x="2112047" y="2668825"/>
            <a:ext cx="812800" cy="9144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a:solidFill>
                  <a:schemeClr val="tx1"/>
                </a:solidFill>
                <a:latin typeface="Calibri"/>
                <a:cs typeface="Calibri"/>
              </a:rPr>
              <a:t>IMEM</a:t>
            </a:r>
          </a:p>
        </p:txBody>
      </p:sp>
      <p:grpSp>
        <p:nvGrpSpPr>
          <p:cNvPr id="50" name="Group 49"/>
          <p:cNvGrpSpPr/>
          <p:nvPr/>
        </p:nvGrpSpPr>
        <p:grpSpPr>
          <a:xfrm>
            <a:off x="7496850" y="2262425"/>
            <a:ext cx="627736" cy="1320800"/>
            <a:chOff x="6324600" y="3115310"/>
            <a:chExt cx="470802"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1"/>
              <a:ext cx="470802" cy="336451"/>
            </a:xfrm>
            <a:prstGeom prst="rect">
              <a:avLst/>
            </a:prstGeom>
            <a:noFill/>
          </p:spPr>
          <p:txBody>
            <a:bodyPr wrap="none" rtlCol="0">
              <a:spAutoFit/>
            </a:bodyPr>
            <a:lstStyle/>
            <a:p>
              <a:r>
                <a:rPr lang="en-US" sz="2133" dirty="0"/>
                <a:t>ALU</a:t>
              </a:r>
            </a:p>
          </p:txBody>
        </p:sp>
      </p:grpSp>
      <p:grpSp>
        <p:nvGrpSpPr>
          <p:cNvPr id="83" name="Group 82"/>
          <p:cNvGrpSpPr/>
          <p:nvPr/>
        </p:nvGrpSpPr>
        <p:grpSpPr>
          <a:xfrm>
            <a:off x="3839247" y="3989625"/>
            <a:ext cx="812800" cy="1016000"/>
            <a:chOff x="3733800" y="3105150"/>
            <a:chExt cx="609600" cy="762000"/>
          </a:xfrm>
        </p:grpSpPr>
        <p:sp>
          <p:nvSpPr>
            <p:cNvPr id="51" name="Trapezoid 50"/>
            <p:cNvSpPr/>
            <p:nvPr/>
          </p:nvSpPr>
          <p:spPr>
            <a:xfrm rot="5400000">
              <a:off x="3695700" y="3219450"/>
              <a:ext cx="762000" cy="533400"/>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2" name="TextBox 51"/>
            <p:cNvSpPr txBox="1"/>
            <p:nvPr/>
          </p:nvSpPr>
          <p:spPr>
            <a:xfrm>
              <a:off x="3733800" y="3218081"/>
              <a:ext cx="568906" cy="561596"/>
            </a:xfrm>
            <a:prstGeom prst="rect">
              <a:avLst/>
            </a:prstGeom>
            <a:noFill/>
          </p:spPr>
          <p:txBody>
            <a:bodyPr wrap="none" rtlCol="0">
              <a:spAutoFit/>
            </a:bodyPr>
            <a:lstStyle/>
            <a:p>
              <a:r>
                <a:rPr lang="en-US" sz="2133" dirty="0" err="1"/>
                <a:t>Imm</a:t>
              </a:r>
              <a:r>
                <a:rPr lang="en-US" sz="2133" dirty="0"/>
                <a:t>.</a:t>
              </a:r>
            </a:p>
            <a:p>
              <a:r>
                <a:rPr lang="en-US" sz="2133" dirty="0"/>
                <a:t>Gen</a:t>
              </a:r>
            </a:p>
          </p:txBody>
        </p:sp>
      </p:grpSp>
      <p:grpSp>
        <p:nvGrpSpPr>
          <p:cNvPr id="60" name="Group 59"/>
          <p:cNvGrpSpPr/>
          <p:nvPr/>
        </p:nvGrpSpPr>
        <p:grpSpPr>
          <a:xfrm>
            <a:off x="2112047" y="1856025"/>
            <a:ext cx="406400" cy="6096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9" name="TextBox 58"/>
            <p:cNvSpPr txBox="1"/>
            <p:nvPr/>
          </p:nvSpPr>
          <p:spPr>
            <a:xfrm>
              <a:off x="5181600" y="3333750"/>
              <a:ext cx="274835" cy="246173"/>
            </a:xfrm>
            <a:prstGeom prst="rect">
              <a:avLst/>
            </a:prstGeom>
            <a:noFill/>
          </p:spPr>
          <p:txBody>
            <a:bodyPr wrap="none" tIns="0" rIns="0" bIns="0" rtlCol="0">
              <a:spAutoFit/>
            </a:bodyPr>
            <a:lstStyle/>
            <a:p>
              <a:r>
                <a:rPr lang="en-US" sz="2133" dirty="0"/>
                <a:t>+4</a:t>
              </a:r>
            </a:p>
          </p:txBody>
        </p:sp>
      </p:grpSp>
      <p:grpSp>
        <p:nvGrpSpPr>
          <p:cNvPr id="70" name="Group 69"/>
          <p:cNvGrpSpPr/>
          <p:nvPr/>
        </p:nvGrpSpPr>
        <p:grpSpPr>
          <a:xfrm>
            <a:off x="8614447" y="2465625"/>
            <a:ext cx="1320800" cy="11176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133" dirty="0">
                  <a:solidFill>
                    <a:schemeClr val="tx1"/>
                  </a:solidFill>
                  <a:latin typeface="Calibri"/>
                  <a:cs typeface="Calibri"/>
                </a:rPr>
                <a:t>DMEM</a:t>
              </a:r>
              <a:endParaRPr lang="en-US" sz="2400"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75" name="Group 74"/>
          <p:cNvGrpSpPr/>
          <p:nvPr/>
        </p:nvGrpSpPr>
        <p:grpSpPr>
          <a:xfrm>
            <a:off x="5569516" y="2770425"/>
            <a:ext cx="1016000" cy="914400"/>
            <a:chOff x="5029200" y="3333750"/>
            <a:chExt cx="762000" cy="685800"/>
          </a:xfrm>
        </p:grpSpPr>
        <p:sp>
          <p:nvSpPr>
            <p:cNvPr id="73" name="Trapezoid 72"/>
            <p:cNvSpPr/>
            <p:nvPr/>
          </p:nvSpPr>
          <p:spPr>
            <a:xfrm rot="5400000">
              <a:off x="4989949" y="3449201"/>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74" name="TextBox 73"/>
            <p:cNvSpPr txBox="1"/>
            <p:nvPr/>
          </p:nvSpPr>
          <p:spPr>
            <a:xfrm>
              <a:off x="5029200" y="3409950"/>
              <a:ext cx="762000" cy="438581"/>
            </a:xfrm>
            <a:prstGeom prst="rect">
              <a:avLst/>
            </a:prstGeom>
            <a:noFill/>
          </p:spPr>
          <p:txBody>
            <a:bodyPr wrap="square" rtlCol="0">
              <a:spAutoFit/>
            </a:bodyPr>
            <a:lstStyle/>
            <a:p>
              <a:r>
                <a:rPr lang="en-US" sz="1600" dirty="0"/>
                <a:t>Branch Comp.</a:t>
              </a:r>
            </a:p>
          </p:txBody>
        </p:sp>
      </p:grpSp>
      <p:grpSp>
        <p:nvGrpSpPr>
          <p:cNvPr id="188" name="Group 187"/>
          <p:cNvGrpSpPr/>
          <p:nvPr/>
        </p:nvGrpSpPr>
        <p:grpSpPr>
          <a:xfrm>
            <a:off x="4144050" y="1957625"/>
            <a:ext cx="1117599" cy="1930400"/>
            <a:chOff x="3657600" y="1428750"/>
            <a:chExt cx="838199"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err="1">
                    <a:solidFill>
                      <a:schemeClr val="tx1"/>
                    </a:solidFill>
                    <a:latin typeface="Calibri"/>
                    <a:cs typeface="Calibri"/>
                  </a:rPr>
                  <a:t>Reg</a:t>
                </a:r>
                <a:r>
                  <a:rPr lang="en-US" sz="2400" dirty="0">
                    <a:solidFill>
                      <a:schemeClr val="tx1"/>
                    </a:solidFill>
                    <a:latin typeface="Calibri"/>
                    <a:cs typeface="Calibri"/>
                  </a:rPr>
                  <a:t>[]</a:t>
                </a: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77" name="TextBox 76"/>
            <p:cNvSpPr txBox="1"/>
            <p:nvPr/>
          </p:nvSpPr>
          <p:spPr>
            <a:xfrm>
              <a:off x="3657600" y="2234684"/>
              <a:ext cx="393137" cy="184666"/>
            </a:xfrm>
            <a:prstGeom prst="rect">
              <a:avLst/>
            </a:prstGeom>
            <a:noFill/>
          </p:spPr>
          <p:txBody>
            <a:bodyPr wrap="none" lIns="0" tIns="0" rIns="0" bIns="0" rtlCol="0">
              <a:spAutoFit/>
            </a:bodyPr>
            <a:lstStyle/>
            <a:p>
              <a:r>
                <a:rPr lang="en-US" sz="1600" dirty="0" err="1"/>
                <a:t>AddrA</a:t>
              </a:r>
              <a:endParaRPr lang="en-US" sz="1600" dirty="0"/>
            </a:p>
          </p:txBody>
        </p:sp>
        <p:sp>
          <p:nvSpPr>
            <p:cNvPr id="78" name="TextBox 77"/>
            <p:cNvSpPr txBox="1"/>
            <p:nvPr/>
          </p:nvSpPr>
          <p:spPr>
            <a:xfrm>
              <a:off x="3657600" y="2463284"/>
              <a:ext cx="388328" cy="184666"/>
            </a:xfrm>
            <a:prstGeom prst="rect">
              <a:avLst/>
            </a:prstGeom>
            <a:noFill/>
          </p:spPr>
          <p:txBody>
            <a:bodyPr wrap="none" lIns="0" tIns="0" rIns="0" bIns="0" rtlCol="0">
              <a:spAutoFit/>
            </a:bodyPr>
            <a:lstStyle/>
            <a:p>
              <a:r>
                <a:rPr lang="en-US" sz="1600" dirty="0" err="1"/>
                <a:t>AddrB</a:t>
              </a:r>
              <a:endParaRPr lang="en-US" sz="1600" dirty="0"/>
            </a:p>
          </p:txBody>
        </p:sp>
        <p:sp>
          <p:nvSpPr>
            <p:cNvPr id="79" name="TextBox 78"/>
            <p:cNvSpPr txBox="1"/>
            <p:nvPr/>
          </p:nvSpPr>
          <p:spPr>
            <a:xfrm>
              <a:off x="4114800" y="2234684"/>
              <a:ext cx="379094" cy="184666"/>
            </a:xfrm>
            <a:prstGeom prst="rect">
              <a:avLst/>
            </a:prstGeom>
            <a:noFill/>
          </p:spPr>
          <p:txBody>
            <a:bodyPr wrap="none" lIns="0" tIns="0" rIns="0" bIns="0" rtlCol="0">
              <a:spAutoFit/>
            </a:bodyPr>
            <a:lstStyle/>
            <a:p>
              <a:r>
                <a:rPr lang="en-US" sz="1600" dirty="0" err="1"/>
                <a:t>DataA</a:t>
              </a:r>
              <a:endParaRPr lang="en-US" sz="1600" dirty="0"/>
            </a:p>
          </p:txBody>
        </p:sp>
        <p:sp>
          <p:nvSpPr>
            <p:cNvPr id="80" name="TextBox 79"/>
            <p:cNvSpPr txBox="1"/>
            <p:nvPr/>
          </p:nvSpPr>
          <p:spPr>
            <a:xfrm>
              <a:off x="3657600" y="1998881"/>
              <a:ext cx="399148" cy="184666"/>
            </a:xfrm>
            <a:prstGeom prst="rect">
              <a:avLst/>
            </a:prstGeom>
            <a:noFill/>
          </p:spPr>
          <p:txBody>
            <a:bodyPr wrap="none" lIns="0" tIns="0" rIns="0" bIns="0" rtlCol="0">
              <a:spAutoFit/>
            </a:bodyPr>
            <a:lstStyle/>
            <a:p>
              <a:r>
                <a:rPr lang="en-US" sz="1600" dirty="0" err="1"/>
                <a:t>AddrD</a:t>
              </a:r>
              <a:endParaRPr lang="en-US" sz="1600" dirty="0"/>
            </a:p>
          </p:txBody>
        </p:sp>
        <p:sp>
          <p:nvSpPr>
            <p:cNvPr id="81" name="TextBox 80"/>
            <p:cNvSpPr txBox="1"/>
            <p:nvPr/>
          </p:nvSpPr>
          <p:spPr>
            <a:xfrm>
              <a:off x="4114800" y="2463284"/>
              <a:ext cx="374285" cy="184666"/>
            </a:xfrm>
            <a:prstGeom prst="rect">
              <a:avLst/>
            </a:prstGeom>
            <a:noFill/>
          </p:spPr>
          <p:txBody>
            <a:bodyPr wrap="none" lIns="0" tIns="0" rIns="0" bIns="0" rtlCol="0">
              <a:spAutoFit/>
            </a:bodyPr>
            <a:lstStyle/>
            <a:p>
              <a:r>
                <a:rPr lang="en-US" sz="1600" dirty="0" err="1"/>
                <a:t>DataB</a:t>
              </a:r>
              <a:endParaRPr lang="en-US" sz="1600" dirty="0"/>
            </a:p>
          </p:txBody>
        </p:sp>
        <p:sp>
          <p:nvSpPr>
            <p:cNvPr id="82" name="TextBox 81"/>
            <p:cNvSpPr txBox="1"/>
            <p:nvPr/>
          </p:nvSpPr>
          <p:spPr>
            <a:xfrm>
              <a:off x="3657600" y="1694081"/>
              <a:ext cx="385105" cy="184666"/>
            </a:xfrm>
            <a:prstGeom prst="rect">
              <a:avLst/>
            </a:prstGeom>
            <a:noFill/>
          </p:spPr>
          <p:txBody>
            <a:bodyPr wrap="none" lIns="0" tIns="0" rIns="0" bIns="0" rtlCol="0">
              <a:spAutoFit/>
            </a:bodyPr>
            <a:lstStyle/>
            <a:p>
              <a:r>
                <a:rPr lang="en-US" sz="1600" dirty="0" err="1"/>
                <a:t>DataD</a:t>
              </a:r>
              <a:endParaRPr lang="en-US" sz="1600" dirty="0"/>
            </a:p>
          </p:txBody>
        </p:sp>
      </p:grpSp>
      <p:sp>
        <p:nvSpPr>
          <p:cNvPr id="97" name="TextBox 96"/>
          <p:cNvSpPr txBox="1"/>
          <p:nvPr/>
        </p:nvSpPr>
        <p:spPr>
          <a:xfrm>
            <a:off x="8614447" y="2770426"/>
            <a:ext cx="405560" cy="246221"/>
          </a:xfrm>
          <a:prstGeom prst="rect">
            <a:avLst/>
          </a:prstGeom>
          <a:noFill/>
        </p:spPr>
        <p:txBody>
          <a:bodyPr wrap="none" lIns="0" tIns="0" rIns="0" bIns="0" rtlCol="0">
            <a:spAutoFit/>
          </a:bodyPr>
          <a:lstStyle/>
          <a:p>
            <a:r>
              <a:rPr lang="en-US" sz="1600" dirty="0" err="1"/>
              <a:t>Addr</a:t>
            </a:r>
            <a:endParaRPr lang="en-US" sz="1600" dirty="0"/>
          </a:p>
        </p:txBody>
      </p:sp>
      <p:sp>
        <p:nvSpPr>
          <p:cNvPr id="98" name="TextBox 97"/>
          <p:cNvSpPr txBox="1"/>
          <p:nvPr/>
        </p:nvSpPr>
        <p:spPr>
          <a:xfrm>
            <a:off x="8642691" y="3133805"/>
            <a:ext cx="569580" cy="246221"/>
          </a:xfrm>
          <a:prstGeom prst="rect">
            <a:avLst/>
          </a:prstGeom>
          <a:noFill/>
        </p:spPr>
        <p:txBody>
          <a:bodyPr wrap="none" lIns="0" tIns="0" rIns="0" bIns="0" rtlCol="0">
            <a:spAutoFit/>
          </a:bodyPr>
          <a:lstStyle/>
          <a:p>
            <a:r>
              <a:rPr lang="en-US" sz="1600" dirty="0" err="1"/>
              <a:t>DataW</a:t>
            </a:r>
            <a:endParaRPr lang="en-US" sz="1600" dirty="0"/>
          </a:p>
        </p:txBody>
      </p:sp>
      <p:sp>
        <p:nvSpPr>
          <p:cNvPr id="99" name="TextBox 98"/>
          <p:cNvSpPr txBox="1"/>
          <p:nvPr/>
        </p:nvSpPr>
        <p:spPr>
          <a:xfrm>
            <a:off x="9325647" y="2872026"/>
            <a:ext cx="499047" cy="246221"/>
          </a:xfrm>
          <a:prstGeom prst="rect">
            <a:avLst/>
          </a:prstGeom>
          <a:noFill/>
        </p:spPr>
        <p:txBody>
          <a:bodyPr wrap="none" lIns="0" tIns="0" rIns="0" bIns="0" rtlCol="0">
            <a:spAutoFit/>
          </a:bodyPr>
          <a:lstStyle/>
          <a:p>
            <a:r>
              <a:rPr lang="en-US" sz="1600" dirty="0" err="1"/>
              <a:t>DataR</a:t>
            </a:r>
            <a:endParaRPr lang="en-US" sz="1600" dirty="0"/>
          </a:p>
        </p:txBody>
      </p:sp>
      <p:grpSp>
        <p:nvGrpSpPr>
          <p:cNvPr id="114" name="Group 113"/>
          <p:cNvGrpSpPr/>
          <p:nvPr/>
        </p:nvGrpSpPr>
        <p:grpSpPr>
          <a:xfrm>
            <a:off x="7192047" y="2160825"/>
            <a:ext cx="203200" cy="711200"/>
            <a:chOff x="5791200" y="1352550"/>
            <a:chExt cx="152400" cy="533400"/>
          </a:xfrm>
        </p:grpSpPr>
        <p:sp>
          <p:nvSpPr>
            <p:cNvPr id="72" name="Trapezoid 71"/>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04" name="TextBox 103"/>
            <p:cNvSpPr txBox="1"/>
            <p:nvPr/>
          </p:nvSpPr>
          <p:spPr>
            <a:xfrm>
              <a:off x="5807075" y="1390650"/>
              <a:ext cx="76200" cy="184666"/>
            </a:xfrm>
            <a:prstGeom prst="rect">
              <a:avLst/>
            </a:prstGeom>
            <a:noFill/>
          </p:spPr>
          <p:txBody>
            <a:bodyPr wrap="square" lIns="0" tIns="0" rIns="0" bIns="0" rtlCol="0">
              <a:spAutoFit/>
            </a:bodyPr>
            <a:lstStyle/>
            <a:p>
              <a:r>
                <a:rPr lang="en-US" sz="1600" dirty="0"/>
                <a:t>1</a:t>
              </a:r>
            </a:p>
          </p:txBody>
        </p:sp>
        <p:sp>
          <p:nvSpPr>
            <p:cNvPr id="105" name="TextBox 104"/>
            <p:cNvSpPr txBox="1"/>
            <p:nvPr/>
          </p:nvSpPr>
          <p:spPr>
            <a:xfrm>
              <a:off x="5810250" y="1638300"/>
              <a:ext cx="78147" cy="184666"/>
            </a:xfrm>
            <a:prstGeom prst="rect">
              <a:avLst/>
            </a:prstGeom>
            <a:noFill/>
          </p:spPr>
          <p:txBody>
            <a:bodyPr wrap="none" lIns="0" tIns="0" rIns="0" bIns="0" rtlCol="0">
              <a:spAutoFit/>
            </a:bodyPr>
            <a:lstStyle/>
            <a:p>
              <a:r>
                <a:rPr lang="en-US" sz="1600" dirty="0"/>
                <a:t>0</a:t>
              </a:r>
            </a:p>
          </p:txBody>
        </p:sp>
      </p:grpSp>
      <p:cxnSp>
        <p:nvCxnSpPr>
          <p:cNvPr id="124" name="Straight Arrow Connector 123"/>
          <p:cNvCxnSpPr>
            <a:stCxn id="13" idx="3"/>
          </p:cNvCxnSpPr>
          <p:nvPr/>
        </p:nvCxnSpPr>
        <p:spPr>
          <a:xfrm flipV="1">
            <a:off x="9935247" y="3004009"/>
            <a:ext cx="490203" cy="20416"/>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a:off x="10443247" y="2262425"/>
            <a:ext cx="203200" cy="1016000"/>
            <a:chOff x="8229600" y="1733550"/>
            <a:chExt cx="152400" cy="762000"/>
          </a:xfrm>
        </p:grpSpPr>
        <p:sp>
          <p:nvSpPr>
            <p:cNvPr id="66" name="Trapezoid 65"/>
            <p:cNvSpPr/>
            <p:nvPr/>
          </p:nvSpPr>
          <p:spPr>
            <a:xfrm rot="5400000">
              <a:off x="7924800" y="2038350"/>
              <a:ext cx="7620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9" name="TextBox 118"/>
            <p:cNvSpPr txBox="1"/>
            <p:nvPr/>
          </p:nvSpPr>
          <p:spPr>
            <a:xfrm>
              <a:off x="8255000" y="2232025"/>
              <a:ext cx="76200" cy="184666"/>
            </a:xfrm>
            <a:prstGeom prst="rect">
              <a:avLst/>
            </a:prstGeom>
            <a:noFill/>
          </p:spPr>
          <p:txBody>
            <a:bodyPr wrap="square" lIns="0" tIns="0" rIns="0" bIns="0" rtlCol="0">
              <a:spAutoFit/>
            </a:bodyPr>
            <a:lstStyle/>
            <a:p>
              <a:r>
                <a:rPr lang="en-US" sz="1600" dirty="0"/>
                <a:t>0</a:t>
              </a:r>
            </a:p>
          </p:txBody>
        </p:sp>
        <p:sp>
          <p:nvSpPr>
            <p:cNvPr id="120" name="TextBox 119"/>
            <p:cNvSpPr txBox="1"/>
            <p:nvPr/>
          </p:nvSpPr>
          <p:spPr>
            <a:xfrm>
              <a:off x="8255000" y="2016125"/>
              <a:ext cx="76200" cy="184666"/>
            </a:xfrm>
            <a:prstGeom prst="rect">
              <a:avLst/>
            </a:prstGeom>
            <a:noFill/>
          </p:spPr>
          <p:txBody>
            <a:bodyPr wrap="square" lIns="0" tIns="0" rIns="0" bIns="0" rtlCol="0">
              <a:spAutoFit/>
            </a:bodyPr>
            <a:lstStyle/>
            <a:p>
              <a:r>
                <a:rPr lang="en-US" sz="1600" dirty="0"/>
                <a:t>1</a:t>
              </a:r>
            </a:p>
          </p:txBody>
        </p:sp>
        <p:sp>
          <p:nvSpPr>
            <p:cNvPr id="121" name="TextBox 120"/>
            <p:cNvSpPr txBox="1"/>
            <p:nvPr/>
          </p:nvSpPr>
          <p:spPr>
            <a:xfrm>
              <a:off x="8255000" y="1800225"/>
              <a:ext cx="76200" cy="184666"/>
            </a:xfrm>
            <a:prstGeom prst="rect">
              <a:avLst/>
            </a:prstGeom>
            <a:noFill/>
          </p:spPr>
          <p:txBody>
            <a:bodyPr wrap="square" lIns="0" tIns="0" rIns="0" bIns="0" rtlCol="0">
              <a:spAutoFit/>
            </a:bodyPr>
            <a:lstStyle/>
            <a:p>
              <a:r>
                <a:rPr lang="en-US" sz="1600" dirty="0"/>
                <a:t>2</a:t>
              </a:r>
            </a:p>
          </p:txBody>
        </p:sp>
      </p:grpSp>
      <p:cxnSp>
        <p:nvCxnSpPr>
          <p:cNvPr id="127" name="Straight Arrow Connector 126"/>
          <p:cNvCxnSpPr>
            <a:stCxn id="28" idx="0"/>
            <a:endCxn id="97" idx="1"/>
          </p:cNvCxnSpPr>
          <p:nvPr/>
        </p:nvCxnSpPr>
        <p:spPr>
          <a:xfrm flipV="1">
            <a:off x="8106450" y="2893537"/>
            <a:ext cx="507997" cy="29288"/>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8229600" y="1701800"/>
            <a:ext cx="0" cy="123257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8229601" y="1701801"/>
            <a:ext cx="2213647" cy="1068625"/>
          </a:xfrm>
          <a:prstGeom prst="bentConnector3">
            <a:avLst>
              <a:gd name="adj1" fmla="val 83032"/>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220997" y="1942376"/>
            <a:ext cx="835696" cy="304800"/>
          </a:xfrm>
          <a:prstGeom prst="bentConnector3">
            <a:avLst>
              <a:gd name="adj1" fmla="val 101558"/>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91247" y="2364025"/>
            <a:ext cx="203200" cy="7112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600" dirty="0"/>
                <a:t>1</a:t>
              </a:r>
            </a:p>
          </p:txBody>
        </p:sp>
        <p:sp>
          <p:nvSpPr>
            <p:cNvPr id="181" name="TextBox 180"/>
            <p:cNvSpPr txBox="1"/>
            <p:nvPr/>
          </p:nvSpPr>
          <p:spPr>
            <a:xfrm>
              <a:off x="5810250" y="1638300"/>
              <a:ext cx="78147" cy="184666"/>
            </a:xfrm>
            <a:prstGeom prst="rect">
              <a:avLst/>
            </a:prstGeom>
            <a:noFill/>
          </p:spPr>
          <p:txBody>
            <a:bodyPr wrap="none" lIns="0" tIns="0" rIns="0" bIns="0" rtlCol="0">
              <a:spAutoFit/>
            </a:bodyPr>
            <a:lstStyle/>
            <a:p>
              <a:r>
                <a:rPr lang="en-US" sz="1600" dirty="0"/>
                <a:t>0</a:t>
              </a:r>
            </a:p>
          </p:txBody>
        </p:sp>
      </p:grpSp>
      <p:cxnSp>
        <p:nvCxnSpPr>
          <p:cNvPr id="183" name="Straight Connector 182"/>
          <p:cNvCxnSpPr>
            <a:stCxn id="179" idx="0"/>
            <a:endCxn id="19" idx="1"/>
          </p:cNvCxnSpPr>
          <p:nvPr/>
        </p:nvCxnSpPr>
        <p:spPr>
          <a:xfrm>
            <a:off x="994447" y="2719625"/>
            <a:ext cx="203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684931" y="2719625"/>
            <a:ext cx="427116" cy="4064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644489" y="2161252"/>
            <a:ext cx="528716" cy="558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518447" y="1551225"/>
            <a:ext cx="406400" cy="609600"/>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p:nvPr/>
        </p:nvCxnSpPr>
        <p:spPr>
          <a:xfrm>
            <a:off x="2924847" y="1551225"/>
            <a:ext cx="7518400" cy="914400"/>
          </a:xfrm>
          <a:prstGeom prst="bentConnector3">
            <a:avLst>
              <a:gd name="adj1" fmla="val 9715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791247" y="1551225"/>
            <a:ext cx="2133600" cy="1320800"/>
          </a:xfrm>
          <a:prstGeom prst="bentConnector3">
            <a:avLst>
              <a:gd name="adj1" fmla="val 124407"/>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7395247" y="2514601"/>
            <a:ext cx="203200" cy="182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a:stCxn id="79" idx="3"/>
            <a:endCxn id="105" idx="1"/>
          </p:cNvCxnSpPr>
          <p:nvPr/>
        </p:nvCxnSpPr>
        <p:spPr>
          <a:xfrm flipV="1">
            <a:off x="5259109" y="2664936"/>
            <a:ext cx="1958338" cy="490379"/>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a:off x="5210609" y="3460115"/>
            <a:ext cx="1276396" cy="426855"/>
          </a:xfrm>
          <a:prstGeom prst="bentConnector3">
            <a:avLst>
              <a:gd name="adj1" fmla="val 16834"/>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flipV="1">
            <a:off x="5464847" y="3148061"/>
            <a:ext cx="244764" cy="1503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V="1">
            <a:off x="5317065" y="3448244"/>
            <a:ext cx="346363" cy="7697"/>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p:nvPr/>
        </p:nvCxnSpPr>
        <p:spPr>
          <a:xfrm flipV="1">
            <a:off x="1905603" y="1829122"/>
            <a:ext cx="4285564" cy="713781"/>
          </a:xfrm>
          <a:prstGeom prst="bentConnector3">
            <a:avLst>
              <a:gd name="adj1" fmla="val 27385"/>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6176047" y="1821413"/>
            <a:ext cx="1016000" cy="489987"/>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197647" y="2160826"/>
            <a:ext cx="487284" cy="1117599"/>
            <a:chOff x="1447800" y="1809750"/>
            <a:chExt cx="365463" cy="838199"/>
          </a:xfrm>
        </p:grpSpPr>
        <p:sp>
          <p:nvSpPr>
            <p:cNvPr id="19" name="Rectangle 18"/>
            <p:cNvSpPr/>
            <p:nvPr/>
          </p:nvSpPr>
          <p:spPr>
            <a:xfrm>
              <a:off x="1447800" y="1809750"/>
              <a:ext cx="365463"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b="1" dirty="0">
                  <a:solidFill>
                    <a:schemeClr val="tx1"/>
                  </a:solidFill>
                  <a:latin typeface="Courier New"/>
                  <a:cs typeface="Courier New"/>
                </a:rPr>
                <a:t>pc</a:t>
              </a: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15" name="Group 114"/>
          <p:cNvGrpSpPr/>
          <p:nvPr/>
        </p:nvGrpSpPr>
        <p:grpSpPr>
          <a:xfrm>
            <a:off x="6988847" y="2921000"/>
            <a:ext cx="203200" cy="711200"/>
            <a:chOff x="5791200" y="1352550"/>
            <a:chExt cx="152400" cy="533400"/>
          </a:xfrm>
        </p:grpSpPr>
        <p:sp>
          <p:nvSpPr>
            <p:cNvPr id="116" name="Trapezoid 115"/>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17" name="TextBox 116"/>
            <p:cNvSpPr txBox="1"/>
            <p:nvPr/>
          </p:nvSpPr>
          <p:spPr>
            <a:xfrm>
              <a:off x="5807075" y="1390650"/>
              <a:ext cx="76200" cy="184666"/>
            </a:xfrm>
            <a:prstGeom prst="rect">
              <a:avLst/>
            </a:prstGeom>
            <a:noFill/>
          </p:spPr>
          <p:txBody>
            <a:bodyPr wrap="square" lIns="0" tIns="0" rIns="0" bIns="0" rtlCol="0">
              <a:spAutoFit/>
            </a:bodyPr>
            <a:lstStyle/>
            <a:p>
              <a:r>
                <a:rPr lang="en-US" sz="1600" dirty="0"/>
                <a:t>0</a:t>
              </a:r>
            </a:p>
          </p:txBody>
        </p:sp>
        <p:sp>
          <p:nvSpPr>
            <p:cNvPr id="118" name="TextBox 117"/>
            <p:cNvSpPr txBox="1"/>
            <p:nvPr/>
          </p:nvSpPr>
          <p:spPr>
            <a:xfrm>
              <a:off x="5810250" y="1638300"/>
              <a:ext cx="78147" cy="184666"/>
            </a:xfrm>
            <a:prstGeom prst="rect">
              <a:avLst/>
            </a:prstGeom>
            <a:noFill/>
          </p:spPr>
          <p:txBody>
            <a:bodyPr wrap="none" lIns="0" tIns="0" rIns="0" bIns="0" rtlCol="0">
              <a:spAutoFit/>
            </a:bodyPr>
            <a:lstStyle/>
            <a:p>
              <a:r>
                <a:rPr lang="en-US" sz="1600" dirty="0"/>
                <a:t>1</a:t>
              </a:r>
            </a:p>
          </p:txBody>
        </p:sp>
      </p:grpSp>
      <p:cxnSp>
        <p:nvCxnSpPr>
          <p:cNvPr id="394" name="Elbow Connector 393"/>
          <p:cNvCxnSpPr>
            <a:stCxn id="16" idx="3"/>
            <a:endCxn id="22" idx="1"/>
          </p:cNvCxnSpPr>
          <p:nvPr/>
        </p:nvCxnSpPr>
        <p:spPr>
          <a:xfrm flipV="1">
            <a:off x="2924847" y="2922825"/>
            <a:ext cx="1219200" cy="203200"/>
          </a:xfrm>
          <a:prstGeom prst="bentConnector3">
            <a:avLst>
              <a:gd name="adj1" fmla="val 1780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3128047" y="3124200"/>
            <a:ext cx="0" cy="17272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flipV="1">
            <a:off x="3115732" y="3278426"/>
            <a:ext cx="1028315" cy="48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flipV="1">
            <a:off x="3131126" y="3583228"/>
            <a:ext cx="1012921" cy="3561"/>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3" name="Straight Arrow Connector 402"/>
          <p:cNvCxnSpPr/>
          <p:nvPr/>
        </p:nvCxnSpPr>
        <p:spPr>
          <a:xfrm flipV="1">
            <a:off x="3115732" y="4497626"/>
            <a:ext cx="825115" cy="1279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708399" y="1393153"/>
            <a:ext cx="6938048" cy="1377273"/>
          </a:xfrm>
          <a:prstGeom prst="bentConnector3">
            <a:avLst>
              <a:gd name="adj1" fmla="val -2374"/>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382047" y="1752600"/>
            <a:ext cx="1117600" cy="406400"/>
          </a:xfrm>
          <a:prstGeom prst="bentConnector3">
            <a:avLst>
              <a:gd name="adj1" fmla="val 100275"/>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p:nvPr/>
        </p:nvCxnSpPr>
        <p:spPr>
          <a:xfrm flipV="1">
            <a:off x="7192047" y="3327400"/>
            <a:ext cx="494147" cy="308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6480847" y="3373581"/>
            <a:ext cx="2133600" cy="508000"/>
          </a:xfrm>
          <a:prstGeom prst="bentConnector3">
            <a:avLst>
              <a:gd name="adj1" fmla="val 9076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3252327" y="2646437"/>
            <a:ext cx="725711" cy="225767"/>
          </a:xfrm>
          <a:prstGeom prst="rect">
            <a:avLst/>
          </a:prstGeom>
          <a:noFill/>
        </p:spPr>
        <p:txBody>
          <a:bodyPr wrap="none" lIns="0" tIns="0" rIns="0" bIns="0" rtlCol="0">
            <a:spAutoFit/>
          </a:bodyPr>
          <a:lstStyle/>
          <a:p>
            <a:r>
              <a:rPr lang="en-US" sz="1467" dirty="0" err="1"/>
              <a:t>inst</a:t>
            </a:r>
            <a:r>
              <a:rPr lang="en-US" sz="1467" dirty="0"/>
              <a:t>[11:7]</a:t>
            </a:r>
          </a:p>
        </p:txBody>
      </p:sp>
      <p:sp>
        <p:nvSpPr>
          <p:cNvPr id="488" name="TextBox 487"/>
          <p:cNvSpPr txBox="1"/>
          <p:nvPr/>
        </p:nvSpPr>
        <p:spPr>
          <a:xfrm>
            <a:off x="3229647" y="3022601"/>
            <a:ext cx="820289" cy="225767"/>
          </a:xfrm>
          <a:prstGeom prst="rect">
            <a:avLst/>
          </a:prstGeom>
          <a:noFill/>
        </p:spPr>
        <p:txBody>
          <a:bodyPr wrap="none" lIns="0" tIns="0" rIns="0" bIns="0" rtlCol="0">
            <a:spAutoFit/>
          </a:bodyPr>
          <a:lstStyle/>
          <a:p>
            <a:r>
              <a:rPr lang="en-US" sz="1467" dirty="0" err="1"/>
              <a:t>inst</a:t>
            </a:r>
            <a:r>
              <a:rPr lang="en-US" sz="1467" dirty="0"/>
              <a:t>[19:15]</a:t>
            </a:r>
          </a:p>
        </p:txBody>
      </p:sp>
      <p:sp>
        <p:nvSpPr>
          <p:cNvPr id="503" name="TextBox 502"/>
          <p:cNvSpPr txBox="1"/>
          <p:nvPr/>
        </p:nvSpPr>
        <p:spPr>
          <a:xfrm>
            <a:off x="3229647" y="3327401"/>
            <a:ext cx="820289" cy="225767"/>
          </a:xfrm>
          <a:prstGeom prst="rect">
            <a:avLst/>
          </a:prstGeom>
          <a:noFill/>
        </p:spPr>
        <p:txBody>
          <a:bodyPr wrap="none" lIns="0" tIns="0" rIns="0" bIns="0" rtlCol="0">
            <a:spAutoFit/>
          </a:bodyPr>
          <a:lstStyle/>
          <a:p>
            <a:r>
              <a:rPr lang="en-US" sz="1467" dirty="0" err="1"/>
              <a:t>inst</a:t>
            </a:r>
            <a:r>
              <a:rPr lang="en-US" sz="1467" dirty="0"/>
              <a:t>[24:20]</a:t>
            </a:r>
          </a:p>
        </p:txBody>
      </p:sp>
      <p:sp>
        <p:nvSpPr>
          <p:cNvPr id="504" name="TextBox 503"/>
          <p:cNvSpPr txBox="1"/>
          <p:nvPr/>
        </p:nvSpPr>
        <p:spPr>
          <a:xfrm>
            <a:off x="3158835" y="4180225"/>
            <a:ext cx="725711" cy="225767"/>
          </a:xfrm>
          <a:prstGeom prst="rect">
            <a:avLst/>
          </a:prstGeom>
          <a:noFill/>
        </p:spPr>
        <p:txBody>
          <a:bodyPr wrap="none" lIns="0" tIns="0" rIns="0" bIns="0" rtlCol="0">
            <a:spAutoFit/>
          </a:bodyPr>
          <a:lstStyle/>
          <a:p>
            <a:r>
              <a:rPr lang="en-US" sz="1467" dirty="0" err="1"/>
              <a:t>inst</a:t>
            </a:r>
            <a:r>
              <a:rPr lang="en-US" sz="1467" dirty="0"/>
              <a:t>[31:7]</a:t>
            </a:r>
          </a:p>
        </p:txBody>
      </p:sp>
      <p:cxnSp>
        <p:nvCxnSpPr>
          <p:cNvPr id="513" name="Elbow Connector 512"/>
          <p:cNvCxnSpPr/>
          <p:nvPr/>
        </p:nvCxnSpPr>
        <p:spPr>
          <a:xfrm rot="5400000" flipH="1" flipV="1">
            <a:off x="6347499" y="3261784"/>
            <a:ext cx="778935" cy="503768"/>
          </a:xfrm>
          <a:prstGeom prst="bentConnector3">
            <a:avLst>
              <a:gd name="adj1" fmla="val 100463"/>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27" name="TextBox 526"/>
          <p:cNvSpPr txBox="1"/>
          <p:nvPr/>
        </p:nvSpPr>
        <p:spPr>
          <a:xfrm>
            <a:off x="10267757" y="1888066"/>
            <a:ext cx="367088" cy="225767"/>
          </a:xfrm>
          <a:prstGeom prst="rect">
            <a:avLst/>
          </a:prstGeom>
          <a:noFill/>
        </p:spPr>
        <p:txBody>
          <a:bodyPr wrap="none" lIns="0" tIns="0" rIns="0" bIns="0" rtlCol="0">
            <a:spAutoFit/>
          </a:bodyPr>
          <a:lstStyle/>
          <a:p>
            <a:r>
              <a:rPr lang="en-US" sz="1467" dirty="0"/>
              <a:t>pc+4</a:t>
            </a:r>
          </a:p>
        </p:txBody>
      </p:sp>
      <p:sp>
        <p:nvSpPr>
          <p:cNvPr id="528" name="TextBox 527"/>
          <p:cNvSpPr txBox="1"/>
          <p:nvPr/>
        </p:nvSpPr>
        <p:spPr>
          <a:xfrm>
            <a:off x="9832108" y="2075873"/>
            <a:ext cx="232436" cy="225767"/>
          </a:xfrm>
          <a:prstGeom prst="rect">
            <a:avLst/>
          </a:prstGeom>
          <a:noFill/>
        </p:spPr>
        <p:txBody>
          <a:bodyPr wrap="none" lIns="0" tIns="0" rIns="0" bIns="0" rtlCol="0">
            <a:spAutoFit/>
          </a:bodyPr>
          <a:lstStyle/>
          <a:p>
            <a:r>
              <a:rPr lang="en-US" sz="1467" dirty="0" err="1"/>
              <a:t>alu</a:t>
            </a:r>
            <a:endParaRPr lang="en-US" sz="1467" dirty="0"/>
          </a:p>
        </p:txBody>
      </p:sp>
      <p:sp>
        <p:nvSpPr>
          <p:cNvPr id="529" name="TextBox 528"/>
          <p:cNvSpPr txBox="1"/>
          <p:nvPr/>
        </p:nvSpPr>
        <p:spPr>
          <a:xfrm>
            <a:off x="9973731" y="3141132"/>
            <a:ext cx="446424" cy="225767"/>
          </a:xfrm>
          <a:prstGeom prst="rect">
            <a:avLst/>
          </a:prstGeom>
          <a:noFill/>
        </p:spPr>
        <p:txBody>
          <a:bodyPr wrap="square" lIns="0" tIns="0" rIns="0" bIns="0" rtlCol="0">
            <a:spAutoFit/>
          </a:bodyPr>
          <a:lstStyle/>
          <a:p>
            <a:r>
              <a:rPr lang="en-US" sz="1467" dirty="0" err="1"/>
              <a:t>mem</a:t>
            </a:r>
            <a:endParaRPr lang="en-US" sz="1467" dirty="0"/>
          </a:p>
        </p:txBody>
      </p:sp>
      <p:sp>
        <p:nvSpPr>
          <p:cNvPr id="530" name="TextBox 529"/>
          <p:cNvSpPr txBox="1"/>
          <p:nvPr/>
        </p:nvSpPr>
        <p:spPr>
          <a:xfrm>
            <a:off x="10709563" y="2783994"/>
            <a:ext cx="234038" cy="225767"/>
          </a:xfrm>
          <a:prstGeom prst="rect">
            <a:avLst/>
          </a:prstGeom>
          <a:noFill/>
        </p:spPr>
        <p:txBody>
          <a:bodyPr wrap="none" lIns="0" tIns="0" rIns="0" bIns="0" rtlCol="0">
            <a:spAutoFit/>
          </a:bodyPr>
          <a:lstStyle/>
          <a:p>
            <a:r>
              <a:rPr lang="en-US" sz="1467" dirty="0" err="1"/>
              <a:t>wb</a:t>
            </a:r>
            <a:endParaRPr lang="en-US" sz="1467" dirty="0"/>
          </a:p>
        </p:txBody>
      </p:sp>
      <p:sp>
        <p:nvSpPr>
          <p:cNvPr id="531" name="TextBox 530"/>
          <p:cNvSpPr txBox="1"/>
          <p:nvPr/>
        </p:nvSpPr>
        <p:spPr>
          <a:xfrm>
            <a:off x="352519" y="2479194"/>
            <a:ext cx="278260" cy="225767"/>
          </a:xfrm>
          <a:prstGeom prst="rect">
            <a:avLst/>
          </a:prstGeom>
          <a:noFill/>
        </p:spPr>
        <p:txBody>
          <a:bodyPr wrap="square" lIns="0" tIns="0" rIns="0" bIns="0" rtlCol="0">
            <a:spAutoFit/>
          </a:bodyPr>
          <a:lstStyle/>
          <a:p>
            <a:r>
              <a:rPr lang="en-US" sz="1467" dirty="0" err="1"/>
              <a:t>alu</a:t>
            </a:r>
            <a:endParaRPr lang="en-US" sz="1467" dirty="0"/>
          </a:p>
        </p:txBody>
      </p:sp>
      <p:sp>
        <p:nvSpPr>
          <p:cNvPr id="532" name="TextBox 531"/>
          <p:cNvSpPr txBox="1"/>
          <p:nvPr/>
        </p:nvSpPr>
        <p:spPr>
          <a:xfrm>
            <a:off x="203200" y="2868661"/>
            <a:ext cx="367088" cy="225767"/>
          </a:xfrm>
          <a:prstGeom prst="rect">
            <a:avLst/>
          </a:prstGeom>
          <a:noFill/>
        </p:spPr>
        <p:txBody>
          <a:bodyPr wrap="none" lIns="0" tIns="0" rIns="0" bIns="0" rtlCol="0">
            <a:spAutoFit/>
          </a:bodyPr>
          <a:lstStyle/>
          <a:p>
            <a:r>
              <a:rPr lang="en-US" sz="1467" dirty="0"/>
              <a:t>pc+4</a:t>
            </a:r>
          </a:p>
        </p:txBody>
      </p:sp>
      <p:sp>
        <p:nvSpPr>
          <p:cNvPr id="533" name="TextBox 532"/>
          <p:cNvSpPr txBox="1"/>
          <p:nvPr/>
        </p:nvSpPr>
        <p:spPr>
          <a:xfrm>
            <a:off x="6349921" y="2413000"/>
            <a:ext cx="698883" cy="225767"/>
          </a:xfrm>
          <a:prstGeom prst="rect">
            <a:avLst/>
          </a:prstGeom>
          <a:noFill/>
        </p:spPr>
        <p:txBody>
          <a:bodyPr wrap="square" lIns="0" tIns="0" rIns="0" bIns="0" rtlCol="0">
            <a:spAutoFit/>
          </a:bodyPr>
          <a:lstStyle/>
          <a:p>
            <a:r>
              <a:rPr lang="en-US" sz="1467" dirty="0" err="1"/>
              <a:t>Reg</a:t>
            </a:r>
            <a:r>
              <a:rPr lang="en-US" sz="1467" dirty="0"/>
              <a:t>[rs1]</a:t>
            </a:r>
          </a:p>
        </p:txBody>
      </p:sp>
      <p:sp>
        <p:nvSpPr>
          <p:cNvPr id="534" name="TextBox 533"/>
          <p:cNvSpPr txBox="1"/>
          <p:nvPr/>
        </p:nvSpPr>
        <p:spPr>
          <a:xfrm>
            <a:off x="6461491" y="1999042"/>
            <a:ext cx="292483" cy="225767"/>
          </a:xfrm>
          <a:prstGeom prst="rect">
            <a:avLst/>
          </a:prstGeom>
          <a:noFill/>
        </p:spPr>
        <p:txBody>
          <a:bodyPr wrap="square" lIns="0" tIns="0" rIns="0" bIns="0" rtlCol="0">
            <a:spAutoFit/>
          </a:bodyPr>
          <a:lstStyle/>
          <a:p>
            <a:r>
              <a:rPr lang="en-US" sz="1467" dirty="0"/>
              <a:t>pc</a:t>
            </a:r>
          </a:p>
        </p:txBody>
      </p:sp>
      <p:sp>
        <p:nvSpPr>
          <p:cNvPr id="535" name="TextBox 534"/>
          <p:cNvSpPr txBox="1"/>
          <p:nvPr/>
        </p:nvSpPr>
        <p:spPr>
          <a:xfrm>
            <a:off x="4930679" y="4278746"/>
            <a:ext cx="838968" cy="225767"/>
          </a:xfrm>
          <a:prstGeom prst="rect">
            <a:avLst/>
          </a:prstGeom>
          <a:noFill/>
        </p:spPr>
        <p:txBody>
          <a:bodyPr wrap="square" lIns="0" tIns="0" rIns="0" bIns="0" rtlCol="0">
            <a:spAutoFit/>
          </a:bodyPr>
          <a:lstStyle/>
          <a:p>
            <a:r>
              <a:rPr lang="en-US" sz="1467" dirty="0" err="1"/>
              <a:t>imm</a:t>
            </a:r>
            <a:r>
              <a:rPr lang="en-US" sz="1467" dirty="0"/>
              <a:t>[31:0]</a:t>
            </a:r>
          </a:p>
        </p:txBody>
      </p:sp>
      <p:sp>
        <p:nvSpPr>
          <p:cNvPr id="536" name="TextBox 535"/>
          <p:cNvSpPr txBox="1"/>
          <p:nvPr/>
        </p:nvSpPr>
        <p:spPr>
          <a:xfrm>
            <a:off x="6333888" y="2811842"/>
            <a:ext cx="711200" cy="225767"/>
          </a:xfrm>
          <a:prstGeom prst="rect">
            <a:avLst/>
          </a:prstGeom>
          <a:noFill/>
        </p:spPr>
        <p:txBody>
          <a:bodyPr wrap="square" lIns="0" tIns="0" rIns="0" bIns="0" rtlCol="0">
            <a:spAutoFit/>
          </a:bodyPr>
          <a:lstStyle/>
          <a:p>
            <a:r>
              <a:rPr lang="en-US" sz="1467" dirty="0" err="1"/>
              <a:t>Reg</a:t>
            </a:r>
            <a:r>
              <a:rPr lang="en-US" sz="1467" dirty="0"/>
              <a:t>[rs2]</a:t>
            </a:r>
          </a:p>
        </p:txBody>
      </p:sp>
      <p:cxnSp>
        <p:nvCxnSpPr>
          <p:cNvPr id="563" name="Elbow Connector 562"/>
          <p:cNvCxnSpPr>
            <a:stCxn id="52" idx="3"/>
          </p:cNvCxnSpPr>
          <p:nvPr/>
        </p:nvCxnSpPr>
        <p:spPr>
          <a:xfrm flipV="1">
            <a:off x="4597788" y="3429001"/>
            <a:ext cx="2391059" cy="1085597"/>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6" name="TextBox 595"/>
          <p:cNvSpPr txBox="1"/>
          <p:nvPr/>
        </p:nvSpPr>
        <p:spPr>
          <a:xfrm>
            <a:off x="3809176" y="2209801"/>
            <a:ext cx="234038" cy="225767"/>
          </a:xfrm>
          <a:prstGeom prst="rect">
            <a:avLst/>
          </a:prstGeom>
          <a:noFill/>
        </p:spPr>
        <p:txBody>
          <a:bodyPr wrap="none" lIns="0" tIns="0" rIns="0" bIns="0" rtlCol="0">
            <a:spAutoFit/>
          </a:bodyPr>
          <a:lstStyle/>
          <a:p>
            <a:r>
              <a:rPr lang="en-US" sz="1467" dirty="0" err="1"/>
              <a:t>wb</a:t>
            </a:r>
            <a:endParaRPr lang="en-US" sz="1467" dirty="0"/>
          </a:p>
        </p:txBody>
      </p:sp>
      <p:cxnSp>
        <p:nvCxnSpPr>
          <p:cNvPr id="14" name="Straight Connector 13"/>
          <p:cNvCxnSpPr/>
          <p:nvPr/>
        </p:nvCxnSpPr>
        <p:spPr>
          <a:xfrm flipH="1">
            <a:off x="486448" y="1701800"/>
            <a:ext cx="7743153"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9" name="Group 88"/>
          <p:cNvGrpSpPr/>
          <p:nvPr/>
        </p:nvGrpSpPr>
        <p:grpSpPr>
          <a:xfrm>
            <a:off x="420229" y="1193801"/>
            <a:ext cx="2606218" cy="4876800"/>
            <a:chOff x="315171" y="895350"/>
            <a:chExt cx="1954664" cy="3657600"/>
          </a:xfrm>
        </p:grpSpPr>
        <p:cxnSp>
          <p:nvCxnSpPr>
            <p:cNvPr id="139" name="Straight Connector 138"/>
            <p:cNvCxnSpPr/>
            <p:nvPr/>
          </p:nvCxnSpPr>
          <p:spPr>
            <a:xfrm>
              <a:off x="2269835" y="895350"/>
              <a:ext cx="0" cy="365760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315171" y="3867150"/>
              <a:ext cx="1542538" cy="561596"/>
            </a:xfrm>
            <a:prstGeom prst="rect">
              <a:avLst/>
            </a:prstGeom>
            <a:noFill/>
          </p:spPr>
          <p:txBody>
            <a:bodyPr wrap="none" rtlCol="0">
              <a:spAutoFit/>
            </a:bodyPr>
            <a:lstStyle/>
            <a:p>
              <a:pPr algn="ctr"/>
              <a:r>
                <a:rPr lang="en-US" sz="2133" dirty="0"/>
                <a:t>Instruction Fetch</a:t>
              </a:r>
            </a:p>
            <a:p>
              <a:pPr algn="ctr"/>
              <a:r>
                <a:rPr lang="en-US" sz="2133" dirty="0"/>
                <a:t>(F)</a:t>
              </a:r>
            </a:p>
          </p:txBody>
        </p:sp>
      </p:grpSp>
      <p:grpSp>
        <p:nvGrpSpPr>
          <p:cNvPr id="90" name="Group 89"/>
          <p:cNvGrpSpPr/>
          <p:nvPr/>
        </p:nvGrpSpPr>
        <p:grpSpPr>
          <a:xfrm>
            <a:off x="2620047" y="1193800"/>
            <a:ext cx="3149600" cy="4937826"/>
            <a:chOff x="1965035" y="895350"/>
            <a:chExt cx="2362200" cy="3703369"/>
          </a:xfrm>
        </p:grpSpPr>
        <p:cxnSp>
          <p:nvCxnSpPr>
            <p:cNvPr id="142" name="Straight Connector 141"/>
            <p:cNvCxnSpPr/>
            <p:nvPr/>
          </p:nvCxnSpPr>
          <p:spPr>
            <a:xfrm flipV="1">
              <a:off x="4022435" y="895350"/>
              <a:ext cx="0" cy="358140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a:off x="1965035" y="3790950"/>
              <a:ext cx="2362200" cy="807769"/>
            </a:xfrm>
            <a:prstGeom prst="rect">
              <a:avLst/>
            </a:prstGeom>
            <a:noFill/>
          </p:spPr>
          <p:txBody>
            <a:bodyPr wrap="square" rtlCol="0">
              <a:spAutoFit/>
            </a:bodyPr>
            <a:lstStyle/>
            <a:p>
              <a:pPr algn="ctr"/>
              <a:r>
                <a:rPr lang="en-US" sz="2133" dirty="0"/>
                <a:t>Instruction Decode/Register Read</a:t>
              </a:r>
            </a:p>
            <a:p>
              <a:pPr algn="ctr"/>
              <a:r>
                <a:rPr lang="en-US" sz="2133" dirty="0"/>
                <a:t>(D)</a:t>
              </a:r>
            </a:p>
          </p:txBody>
        </p:sp>
      </p:grpSp>
      <p:grpSp>
        <p:nvGrpSpPr>
          <p:cNvPr id="92" name="Group 91"/>
          <p:cNvGrpSpPr/>
          <p:nvPr/>
        </p:nvGrpSpPr>
        <p:grpSpPr>
          <a:xfrm>
            <a:off x="5261647" y="1193801"/>
            <a:ext cx="3149600" cy="4775200"/>
            <a:chOff x="3946235" y="895350"/>
            <a:chExt cx="2362200" cy="3581400"/>
          </a:xfrm>
        </p:grpSpPr>
        <p:cxnSp>
          <p:nvCxnSpPr>
            <p:cNvPr id="143" name="Straight Connector 142"/>
            <p:cNvCxnSpPr/>
            <p:nvPr/>
          </p:nvCxnSpPr>
          <p:spPr>
            <a:xfrm>
              <a:off x="6248400" y="895350"/>
              <a:ext cx="16165" cy="358140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3946235" y="3867150"/>
              <a:ext cx="2362200" cy="561596"/>
            </a:xfrm>
            <a:prstGeom prst="rect">
              <a:avLst/>
            </a:prstGeom>
            <a:noFill/>
          </p:spPr>
          <p:txBody>
            <a:bodyPr wrap="square" rtlCol="0">
              <a:spAutoFit/>
            </a:bodyPr>
            <a:lstStyle/>
            <a:p>
              <a:pPr algn="ctr"/>
              <a:r>
                <a:rPr lang="en-US" sz="2133" dirty="0"/>
                <a:t>ALU Execute</a:t>
              </a:r>
            </a:p>
            <a:p>
              <a:pPr algn="ctr"/>
              <a:r>
                <a:rPr lang="en-US" sz="2133" dirty="0"/>
                <a:t>(X)</a:t>
              </a:r>
            </a:p>
          </p:txBody>
        </p:sp>
      </p:grpSp>
      <p:grpSp>
        <p:nvGrpSpPr>
          <p:cNvPr id="94" name="Group 93"/>
          <p:cNvGrpSpPr/>
          <p:nvPr/>
        </p:nvGrpSpPr>
        <p:grpSpPr>
          <a:xfrm>
            <a:off x="8309648" y="1193800"/>
            <a:ext cx="2459953" cy="4876800"/>
            <a:chOff x="6232235" y="895350"/>
            <a:chExt cx="1844965" cy="3657600"/>
          </a:xfrm>
        </p:grpSpPr>
        <p:cxnSp>
          <p:nvCxnSpPr>
            <p:cNvPr id="145" name="Straight Connector 144"/>
            <p:cNvCxnSpPr/>
            <p:nvPr/>
          </p:nvCxnSpPr>
          <p:spPr>
            <a:xfrm>
              <a:off x="8061035" y="895350"/>
              <a:ext cx="16165" cy="365760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sp>
          <p:nvSpPr>
            <p:cNvPr id="177" name="TextBox 176"/>
            <p:cNvSpPr txBox="1"/>
            <p:nvPr/>
          </p:nvSpPr>
          <p:spPr>
            <a:xfrm>
              <a:off x="6232235" y="3867150"/>
              <a:ext cx="1676400" cy="561596"/>
            </a:xfrm>
            <a:prstGeom prst="rect">
              <a:avLst/>
            </a:prstGeom>
            <a:noFill/>
          </p:spPr>
          <p:txBody>
            <a:bodyPr wrap="square" rtlCol="0">
              <a:spAutoFit/>
            </a:bodyPr>
            <a:lstStyle/>
            <a:p>
              <a:pPr algn="ctr"/>
              <a:r>
                <a:rPr lang="en-US" sz="2133" dirty="0"/>
                <a:t>Memory Access</a:t>
              </a:r>
            </a:p>
            <a:p>
              <a:pPr algn="ctr"/>
              <a:r>
                <a:rPr lang="en-US" sz="2133" dirty="0"/>
                <a:t>(M)</a:t>
              </a:r>
            </a:p>
          </p:txBody>
        </p:sp>
      </p:grpSp>
      <p:sp>
        <p:nvSpPr>
          <p:cNvPr id="182" name="TextBox 181"/>
          <p:cNvSpPr txBox="1"/>
          <p:nvPr/>
        </p:nvSpPr>
        <p:spPr>
          <a:xfrm>
            <a:off x="10566400" y="5156200"/>
            <a:ext cx="1727200" cy="748795"/>
          </a:xfrm>
          <a:prstGeom prst="rect">
            <a:avLst/>
          </a:prstGeom>
          <a:noFill/>
        </p:spPr>
        <p:txBody>
          <a:bodyPr wrap="square" rtlCol="0">
            <a:spAutoFit/>
          </a:bodyPr>
          <a:lstStyle/>
          <a:p>
            <a:pPr algn="ctr"/>
            <a:r>
              <a:rPr lang="en-US" sz="2133" dirty="0"/>
              <a:t>Write Back</a:t>
            </a:r>
          </a:p>
          <a:p>
            <a:pPr algn="ctr"/>
            <a:r>
              <a:rPr lang="en-US" sz="2133" dirty="0"/>
              <a:t>(W)</a:t>
            </a:r>
          </a:p>
        </p:txBody>
      </p:sp>
      <p:sp>
        <p:nvSpPr>
          <p:cNvPr id="123" name="Slide Number Placeholder 5"/>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3CB7B-50CB-8749-B62A-5073A0331DC3}" type="slidenum">
              <a:rPr lang="en-US" smtClean="0"/>
              <a:t>5</a:t>
            </a:fld>
            <a:endParaRPr lang="en-US" dirty="0"/>
          </a:p>
        </p:txBody>
      </p:sp>
      <p:sp>
        <p:nvSpPr>
          <p:cNvPr id="125" name="Date Placeholder 3"/>
          <p:cNvSpPr txBox="1">
            <a:spLocks/>
          </p:cNvSpPr>
          <p:nvPr/>
        </p:nvSpPr>
        <p:spPr>
          <a:xfrm>
            <a:off x="457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12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2031606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 …</a:t>
            </a:r>
            <a:endParaRPr lang="en-US" dirty="0"/>
          </a:p>
        </p:txBody>
      </p:sp>
      <p:sp>
        <p:nvSpPr>
          <p:cNvPr id="3" name="Content Placeholder 2"/>
          <p:cNvSpPr>
            <a:spLocks noGrp="1"/>
          </p:cNvSpPr>
          <p:nvPr>
            <p:ph idx="1"/>
          </p:nvPr>
        </p:nvSpPr>
        <p:spPr/>
        <p:txBody>
          <a:bodyPr/>
          <a:lstStyle/>
          <a:p>
            <a:pPr marL="457200" indent="-457200"/>
            <a:r>
              <a:rPr lang="en-US" dirty="0"/>
              <a:t>Principle of Locality for Libraries /Computer Memory</a:t>
            </a:r>
          </a:p>
          <a:p>
            <a:pPr marL="457200" indent="-457200"/>
            <a:r>
              <a:rPr lang="en-US" dirty="0"/>
              <a:t>Hierarchy of Memories (speed/size/cost per bit) to Exploit Locality</a:t>
            </a:r>
          </a:p>
          <a:p>
            <a:pPr marL="457200" indent="-457200"/>
            <a:r>
              <a:rPr lang="en-US" dirty="0"/>
              <a:t>Cache – copy of data lower level in memory hierarchy</a:t>
            </a:r>
          </a:p>
          <a:p>
            <a:pPr marL="457200" indent="-457200"/>
            <a:r>
              <a:rPr lang="en-US" dirty="0"/>
              <a:t>Direct Mapped to find block in cache using Tag field and Valid bit for </a:t>
            </a:r>
            <a:r>
              <a:rPr lang="en-US" dirty="0" smtClean="0"/>
              <a:t>Hit</a:t>
            </a:r>
            <a:endParaRPr lang="en-US" dirty="0"/>
          </a:p>
        </p:txBody>
      </p:sp>
      <p:sp>
        <p:nvSpPr>
          <p:cNvPr id="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50</a:t>
            </a:fld>
            <a:endParaRPr lang="en-US" dirty="0"/>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2133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26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6</a:t>
            </a:fld>
            <a:endParaRPr lang="en-US"/>
          </a:p>
        </p:txBody>
      </p:sp>
      <p:grpSp>
        <p:nvGrpSpPr>
          <p:cNvPr id="270" name="Group 269"/>
          <p:cNvGrpSpPr/>
          <p:nvPr/>
        </p:nvGrpSpPr>
        <p:grpSpPr>
          <a:xfrm>
            <a:off x="2438400"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6324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8229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8229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6477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4267200" y="1828800"/>
            <a:ext cx="2854568" cy="4560332"/>
            <a:chOff x="2743200" y="1828800"/>
            <a:chExt cx="2854568" cy="4560332"/>
          </a:xfrm>
        </p:grpSpPr>
        <p:grpSp>
          <p:nvGrpSpPr>
            <p:cNvPr id="272" name="Group 271"/>
            <p:cNvGrpSpPr/>
            <p:nvPr/>
          </p:nvGrpSpPr>
          <p:grpSpPr>
            <a:xfrm>
              <a:off x="3429000" y="1828800"/>
              <a:ext cx="1447800" cy="3465731"/>
              <a:chOff x="3429000" y="1828800"/>
              <a:chExt cx="1447800"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13263" y="1828800"/>
                <a:ext cx="1263537" cy="646331"/>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a:t>Address</a:t>
                </a:r>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a:t>Write Data</a:t>
                </a:r>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7848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a:t>I/O-Memory Interfaces</a:t>
              </a:r>
            </a:p>
          </p:txBody>
        </p:sp>
      </p:grpSp>
      <p:sp>
        <p:nvSpPr>
          <p:cNvPr id="4" name="Rectangle 3"/>
          <p:cNvSpPr/>
          <p:nvPr/>
        </p:nvSpPr>
        <p:spPr>
          <a:xfrm>
            <a:off x="6489588"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6465590"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sp>
        <p:nvSpPr>
          <p:cNvPr id="266"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26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306343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Memory Hierarchy and Latency</a:t>
            </a:r>
          </a:p>
          <a:p>
            <a:r>
              <a:rPr lang="en-US" dirty="0" smtClean="0"/>
              <a:t>Caches Principles</a:t>
            </a:r>
          </a:p>
          <a:p>
            <a:r>
              <a:rPr lang="en-US" dirty="0" smtClean="0"/>
              <a:t>Basic Cache Organization</a:t>
            </a:r>
          </a:p>
          <a:p>
            <a:r>
              <a:rPr lang="en-US" dirty="0" smtClean="0"/>
              <a:t>Different Kinds of Caches</a:t>
            </a:r>
          </a:p>
          <a:p>
            <a:r>
              <a:rPr lang="en-US" dirty="0" smtClean="0"/>
              <a:t>Write Back vs. Write Through</a:t>
            </a:r>
          </a:p>
          <a:p>
            <a:r>
              <a:rPr lang="en-US" dirty="0" smtClean="0"/>
              <a:t>And in Conclusion </a:t>
            </a:r>
            <a:r>
              <a:rPr lang="is-IS" dirty="0" smtClean="0"/>
              <a:t>…</a:t>
            </a:r>
            <a:endParaRPr lang="en-US" dirty="0" smtClean="0"/>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7</a:t>
            </a:fld>
            <a:endParaRPr lang="en-US"/>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1220837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Memory Hierarchy and Latency</a:t>
            </a:r>
          </a:p>
          <a:p>
            <a:r>
              <a:rPr lang="en-US" dirty="0" smtClean="0">
                <a:solidFill>
                  <a:schemeClr val="bg1">
                    <a:lumMod val="85000"/>
                  </a:schemeClr>
                </a:solidFill>
              </a:rPr>
              <a:t>Caches Principles</a:t>
            </a:r>
          </a:p>
          <a:p>
            <a:r>
              <a:rPr lang="en-US" dirty="0" smtClean="0">
                <a:solidFill>
                  <a:schemeClr val="bg1">
                    <a:lumMod val="85000"/>
                  </a:schemeClr>
                </a:solidFill>
              </a:rPr>
              <a:t>Basic Cache Organization</a:t>
            </a:r>
          </a:p>
          <a:p>
            <a:r>
              <a:rPr lang="en-US" dirty="0" smtClean="0">
                <a:solidFill>
                  <a:schemeClr val="bg1">
                    <a:lumMod val="85000"/>
                  </a:schemeClr>
                </a:solidFill>
              </a:rPr>
              <a:t>Different Kinds of Caches</a:t>
            </a:r>
          </a:p>
          <a:p>
            <a:r>
              <a:rPr lang="en-US" dirty="0" smtClean="0">
                <a:solidFill>
                  <a:schemeClr val="bg1">
                    <a:lumMod val="85000"/>
                  </a:schemeClr>
                </a:solidFill>
              </a:rPr>
              <a:t>Write Back vs. Write Through</a:t>
            </a:r>
          </a:p>
          <a:p>
            <a:r>
              <a:rPr lang="en-US" dirty="0" smtClean="0">
                <a:solidFill>
                  <a:schemeClr val="bg1">
                    <a:lumMod val="85000"/>
                  </a:schemeClr>
                </a:solidFill>
              </a:rPr>
              <a:t>And in Conclusion </a:t>
            </a:r>
            <a:r>
              <a:rPr lang="is-IS" dirty="0" smtClean="0">
                <a:solidFill>
                  <a:schemeClr val="bg1">
                    <a:lumMod val="85000"/>
                  </a:schemeClr>
                </a:solidFill>
              </a:rPr>
              <a:t>…</a:t>
            </a:r>
            <a:endParaRPr lang="en-US" dirty="0" smtClean="0">
              <a:solidFill>
                <a:schemeClr val="bg1">
                  <a:lumMod val="85000"/>
                </a:schemeClr>
              </a:solidFill>
            </a:endParaRPr>
          </a:p>
          <a:p>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8</a:t>
            </a:fld>
            <a:endParaRPr lang="en-US"/>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10/11/17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Tree>
    <p:extLst>
      <p:ext uri="{BB962C8B-B14F-4D97-AF65-F5344CB8AC3E}">
        <p14:creationId xmlns:p14="http://schemas.microsoft.com/office/powerpoint/2010/main" val="230339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575134"/>
            <a:ext cx="9144000" cy="6108192"/>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t>Why are Large Memories Slow?</a:t>
            </a:r>
            <a:br>
              <a:rPr lang="en-US" dirty="0" smtClean="0"/>
            </a:br>
            <a:r>
              <a:rPr lang="en-US" dirty="0" smtClean="0"/>
              <a:t>Library Analogy</a:t>
            </a:r>
            <a:endParaRPr lang="en-US" dirty="0"/>
          </a:p>
        </p:txBody>
      </p:sp>
      <p:sp>
        <p:nvSpPr>
          <p:cNvPr id="3" name="Content Placeholder 2"/>
          <p:cNvSpPr>
            <a:spLocks noGrp="1"/>
          </p:cNvSpPr>
          <p:nvPr>
            <p:ph idx="1"/>
          </p:nvPr>
        </p:nvSpPr>
        <p:spPr>
          <a:xfrm>
            <a:off x="609600" y="1600201"/>
            <a:ext cx="6934200" cy="4525963"/>
          </a:xfrm>
        </p:spPr>
        <p:txBody>
          <a:bodyPr>
            <a:normAutofit fontScale="92500" lnSpcReduction="10000"/>
          </a:bodyPr>
          <a:lstStyle/>
          <a:p>
            <a:r>
              <a:rPr lang="en-US" dirty="0" smtClean="0"/>
              <a:t>Time to find a book in a large library</a:t>
            </a:r>
          </a:p>
          <a:p>
            <a:pPr lvl="1"/>
            <a:r>
              <a:rPr lang="en-US" dirty="0"/>
              <a:t>S</a:t>
            </a:r>
            <a:r>
              <a:rPr lang="en-US" dirty="0" smtClean="0"/>
              <a:t>earch a large card catalog – (mapping title/author to index number)</a:t>
            </a:r>
            <a:endParaRPr lang="en-US" dirty="0"/>
          </a:p>
          <a:p>
            <a:pPr lvl="1"/>
            <a:r>
              <a:rPr lang="en-US" dirty="0" smtClean="0"/>
              <a:t>Round-trip time to walk to the stacks and retrieve the desired book</a:t>
            </a:r>
          </a:p>
          <a:p>
            <a:r>
              <a:rPr lang="en-US" dirty="0" smtClean="0"/>
              <a:t>Larger libraries worsen both delays</a:t>
            </a:r>
          </a:p>
          <a:p>
            <a:r>
              <a:rPr lang="en-US" dirty="0" smtClean="0"/>
              <a:t>Electronic memories have same issue, </a:t>
            </a:r>
            <a:r>
              <a:rPr lang="en-US" i="1" dirty="0" smtClean="0"/>
              <a:t>plus</a:t>
            </a:r>
            <a:r>
              <a:rPr lang="en-US" i="1" dirty="0"/>
              <a:t> </a:t>
            </a:r>
            <a:r>
              <a:rPr lang="en-US" dirty="0" smtClean="0"/>
              <a:t>the technologies used to store a bit slow down as density increases (e.g., SRAM vs. DRAM vs. Disk)</a:t>
            </a:r>
            <a:endParaRPr lang="en-US" i="1" dirty="0" smtClean="0"/>
          </a:p>
        </p:txBody>
      </p:sp>
      <p:sp>
        <p:nvSpPr>
          <p:cNvPr id="5" name="TextBox 4"/>
          <p:cNvSpPr txBox="1"/>
          <p:nvPr/>
        </p:nvSpPr>
        <p:spPr>
          <a:xfrm>
            <a:off x="2600361" y="5939135"/>
            <a:ext cx="6772239" cy="461665"/>
          </a:xfrm>
          <a:prstGeom prst="rect">
            <a:avLst/>
          </a:prstGeom>
          <a:noFill/>
        </p:spPr>
        <p:txBody>
          <a:bodyPr wrap="none" rtlCol="0">
            <a:spAutoFit/>
          </a:bodyPr>
          <a:lstStyle/>
          <a:p>
            <a:r>
              <a:rPr lang="en-US" sz="2400" b="1" i="1" dirty="0"/>
              <a:t>However what we want is a </a:t>
            </a:r>
            <a:r>
              <a:rPr lang="en-US" sz="2400" b="1" i="1"/>
              <a:t>large </a:t>
            </a:r>
            <a:r>
              <a:rPr lang="en-US" sz="2400" b="1" i="1" smtClean="0"/>
              <a:t>yet </a:t>
            </a:r>
            <a:r>
              <a:rPr lang="en-US" sz="2400" b="1" i="1" dirty="0"/>
              <a:t>fast memory! </a:t>
            </a:r>
          </a:p>
        </p:txBody>
      </p:sp>
      <p:sp>
        <p:nvSpPr>
          <p:cNvPr id="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solidFill>
                  <a:schemeClr val="tx1"/>
                </a:solidFill>
              </a:rPr>
              <a:pPr/>
              <a:t>10/11/17</a:t>
            </a:fld>
            <a:endParaRPr lang="en-US">
              <a:solidFill>
                <a:schemeClr val="tx1"/>
              </a:solidFill>
            </a:endParaRPr>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#14</a:t>
            </a:r>
          </a:p>
        </p:txBody>
      </p:sp>
      <p:sp>
        <p:nvSpPr>
          <p:cNvPr id="9" name="Slide Number Placeholder 5"/>
          <p:cNvSpPr>
            <a:spLocks noGrp="1"/>
          </p:cNvSpPr>
          <p:nvPr>
            <p:ph type="sldNum" sz="quarter" idx="4294967295"/>
          </p:nvPr>
        </p:nvSpPr>
        <p:spPr>
          <a:xfrm>
            <a:off x="92964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solidFill>
                  <a:schemeClr val="tx1"/>
                </a:solidFill>
              </a:rPr>
              <a:pPr/>
              <a:t>9</a:t>
            </a:fld>
            <a:endParaRPr lang="en-US">
              <a:solidFill>
                <a:schemeClr val="tx1"/>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5277" y="1600200"/>
            <a:ext cx="3068944" cy="2844800"/>
          </a:xfrm>
          <a:prstGeom prst="rect">
            <a:avLst/>
          </a:prstGeom>
        </p:spPr>
      </p:pic>
      <p:pic>
        <p:nvPicPr>
          <p:cNvPr id="10" name="Picture 9"/>
          <p:cNvPicPr>
            <a:picLocks noChangeAspect="1"/>
          </p:cNvPicPr>
          <p:nvPr/>
        </p:nvPicPr>
        <p:blipFill>
          <a:blip r:embed="rId4"/>
          <a:stretch>
            <a:fillRect/>
          </a:stretch>
        </p:blipFill>
        <p:spPr>
          <a:xfrm>
            <a:off x="7391400" y="1524000"/>
            <a:ext cx="3276600" cy="3276600"/>
          </a:xfrm>
          <a:prstGeom prst="rect">
            <a:avLst/>
          </a:prstGeom>
        </p:spPr>
      </p:pic>
    </p:spTree>
    <p:extLst>
      <p:ext uri="{BB962C8B-B14F-4D97-AF65-F5344CB8AC3E}">
        <p14:creationId xmlns:p14="http://schemas.microsoft.com/office/powerpoint/2010/main" val="269017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17764</TotalTime>
  <Words>3392</Words>
  <Application>Microsoft Macintosh PowerPoint</Application>
  <PresentationFormat>Widescreen</PresentationFormat>
  <Paragraphs>937</Paragraphs>
  <Slides>50</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18 VAG Rounded Bold   07390</vt:lpstr>
      <vt:lpstr>Calibri</vt:lpstr>
      <vt:lpstr>Courier</vt:lpstr>
      <vt:lpstr>Courier New</vt:lpstr>
      <vt:lpstr>ＭＳ Ｐゴシック</vt:lpstr>
      <vt:lpstr>Times</vt:lpstr>
      <vt:lpstr>Arial</vt:lpstr>
      <vt:lpstr>Office Theme</vt:lpstr>
      <vt:lpstr>Image</vt:lpstr>
      <vt:lpstr>CS 61C: Great Ideas in Computer Architecture (Machine Structures) Caches Part 1</vt:lpstr>
      <vt:lpstr>New-School Machine Structures</vt:lpstr>
      <vt:lpstr>Review: Single-Cycle RISC-V RV32I Datapath</vt:lpstr>
      <vt:lpstr>Review: Single Cycle Instruction Timing</vt:lpstr>
      <vt:lpstr>Review: Pipelining RISC-V RV32I Datapath</vt:lpstr>
      <vt:lpstr>Components of a Computer</vt:lpstr>
      <vt:lpstr>Outline</vt:lpstr>
      <vt:lpstr>Outline</vt:lpstr>
      <vt:lpstr>Why are Large Memories Slow? Library Analogy</vt:lpstr>
      <vt:lpstr>Processor-DRAM Gap (Latency) </vt:lpstr>
      <vt:lpstr>What To Do: Library Analogy</vt:lpstr>
      <vt:lpstr>Outline</vt:lpstr>
      <vt:lpstr>Big Idea: Memory Hierarchy</vt:lpstr>
      <vt:lpstr>Big Idea: Locality</vt:lpstr>
      <vt:lpstr>Memory Reference Patterns</vt:lpstr>
      <vt:lpstr>Principle of Locality</vt:lpstr>
      <vt:lpstr>Memory Reference Patterns</vt:lpstr>
      <vt:lpstr>PowerPoint Presentation</vt:lpstr>
      <vt:lpstr>Cache Philosophy</vt:lpstr>
      <vt:lpstr>Outline</vt:lpstr>
      <vt:lpstr>Memory Access without Cache</vt:lpstr>
      <vt:lpstr>Adding Cache to Computer</vt:lpstr>
      <vt:lpstr>Memory Access with Cache</vt:lpstr>
      <vt:lpstr>Administrivia</vt:lpstr>
      <vt:lpstr>Break!</vt:lpstr>
      <vt:lpstr>Cache “Tags”</vt:lpstr>
      <vt:lpstr>Anatomy of a  16 Byte Cache,  with 4 Byte Blocks</vt:lpstr>
      <vt:lpstr>Cache Replacement</vt:lpstr>
      <vt:lpstr>Cache Replacement</vt:lpstr>
      <vt:lpstr>Block Must be Aligned in Memory</vt:lpstr>
      <vt:lpstr>Anatomy of a 32B Cache, 8B Blocks</vt:lpstr>
      <vt:lpstr>Hardware Cost of Cache</vt:lpstr>
      <vt:lpstr>Hardware Cost of Cache</vt:lpstr>
      <vt:lpstr>Processor Address Fields Used by Cache Controller</vt:lpstr>
      <vt:lpstr>What Limits Number of Sets?</vt:lpstr>
      <vt:lpstr>Direct Mapped Cache Example:  Mapping a 6-bit Memory Address</vt:lpstr>
      <vt:lpstr>One More Detail: Valid Bit</vt:lpstr>
      <vt:lpstr>Break!</vt:lpstr>
      <vt:lpstr>Outline</vt:lpstr>
      <vt:lpstr>Cache Organization:   Simple First Example</vt:lpstr>
      <vt:lpstr>Direct-Mapped Cache Example</vt:lpstr>
      <vt:lpstr>Multiword-Block Direct-Mapped Cache</vt:lpstr>
      <vt:lpstr>Alternative Cache Organizations</vt:lpstr>
      <vt:lpstr>Range of Set-Associative Caches</vt:lpstr>
      <vt:lpstr>Example: Alternatives in an 8 Block Cache</vt:lpstr>
      <vt:lpstr>Peer Instruction</vt:lpstr>
      <vt:lpstr>Total Cache Capacity =</vt:lpstr>
      <vt:lpstr>Chip Photos</vt:lpstr>
      <vt:lpstr>Outline</vt:lpstr>
      <vt:lpstr>And In Conclusion, …</vt:lpstr>
    </vt:vector>
  </TitlesOfParts>
  <Company>UC Berkeley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Steven Ho</cp:lastModifiedBy>
  <cp:revision>283</cp:revision>
  <cp:lastPrinted>2013-10-02T04:31:49Z</cp:lastPrinted>
  <dcterms:created xsi:type="dcterms:W3CDTF">2012-02-15T14:17:37Z</dcterms:created>
  <dcterms:modified xsi:type="dcterms:W3CDTF">2017-10-12T06:33:17Z</dcterms:modified>
</cp:coreProperties>
</file>